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63" r:id="rId3"/>
    <p:sldId id="260" r:id="rId4"/>
    <p:sldId id="264" r:id="rId5"/>
  </p:sldIdLst>
  <p:sldSz cx="12192000" cy="6858000"/>
  <p:notesSz cx="9866313" cy="6735763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3003" autoAdjust="0"/>
  </p:normalViewPr>
  <p:slideViewPr>
    <p:cSldViewPr>
      <p:cViewPr varScale="1">
        <p:scale>
          <a:sx n="113" d="100"/>
          <a:sy n="113" d="100"/>
        </p:scale>
        <p:origin x="336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402" cy="338348"/>
          </a:xfrm>
          <a:prstGeom prst="rect">
            <a:avLst/>
          </a:prstGeom>
        </p:spPr>
        <p:txBody>
          <a:bodyPr vert="horz" lIns="79690" tIns="39845" rIns="79690" bIns="39845" rtlCol="0"/>
          <a:lstStyle>
            <a:lvl1pPr algn="l">
              <a:defRPr sz="1000"/>
            </a:lvl1pPr>
          </a:lstStyle>
          <a:p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88341" y="0"/>
            <a:ext cx="4275402" cy="338348"/>
          </a:xfrm>
          <a:prstGeom prst="rect">
            <a:avLst/>
          </a:prstGeom>
        </p:spPr>
        <p:txBody>
          <a:bodyPr vert="horz" lIns="79690" tIns="39845" rIns="79690" bIns="39845" rtlCol="0"/>
          <a:lstStyle>
            <a:lvl1pPr algn="r">
              <a:defRPr sz="1000"/>
            </a:lvl1pPr>
          </a:lstStyle>
          <a:p>
            <a:fld id="{02BB24AE-62E2-472C-B54C-B60BF49DB6E5}" type="datetimeFigureOut">
              <a:rPr lang="ro-RO" smtClean="0"/>
              <a:t>21.10.2024</a:t>
            </a:fld>
            <a:endParaRPr lang="ro-R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13063" y="841375"/>
            <a:ext cx="4040187" cy="2273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79690" tIns="39845" rIns="79690" bIns="39845" rtlCol="0" anchor="ctr"/>
          <a:lstStyle/>
          <a:p>
            <a:endParaRPr lang="ro-R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6632" y="3241587"/>
            <a:ext cx="7893050" cy="2652206"/>
          </a:xfrm>
          <a:prstGeom prst="rect">
            <a:avLst/>
          </a:prstGeom>
        </p:spPr>
        <p:txBody>
          <a:bodyPr vert="horz" lIns="79690" tIns="39845" rIns="79690" bIns="3984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397417"/>
            <a:ext cx="4275402" cy="338347"/>
          </a:xfrm>
          <a:prstGeom prst="rect">
            <a:avLst/>
          </a:prstGeom>
        </p:spPr>
        <p:txBody>
          <a:bodyPr vert="horz" lIns="79690" tIns="39845" rIns="79690" bIns="39845" rtlCol="0" anchor="b"/>
          <a:lstStyle>
            <a:lvl1pPr algn="l">
              <a:defRPr sz="1000"/>
            </a:lvl1pPr>
          </a:lstStyle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88341" y="6397417"/>
            <a:ext cx="4275402" cy="338347"/>
          </a:xfrm>
          <a:prstGeom prst="rect">
            <a:avLst/>
          </a:prstGeom>
        </p:spPr>
        <p:txBody>
          <a:bodyPr vert="horz" lIns="79690" tIns="39845" rIns="79690" bIns="39845" rtlCol="0" anchor="b"/>
          <a:lstStyle>
            <a:lvl1pPr algn="r">
              <a:defRPr sz="1000"/>
            </a:lvl1pPr>
          </a:lstStyle>
          <a:p>
            <a:fld id="{C973C2BA-1523-466E-99E1-83A98415C47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900909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3C2BA-1523-466E-99E1-83A98415C473}" type="slidenum">
              <a:rPr lang="ro-RO" smtClean="0"/>
              <a:t>1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065703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3C2BA-1523-466E-99E1-83A98415C473}" type="slidenum">
              <a:rPr lang="ro-RO" smtClean="0"/>
              <a:t>2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2557102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3C2BA-1523-466E-99E1-83A98415C473}" type="slidenum">
              <a:rPr lang="ro-RO" smtClean="0"/>
              <a:t>3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1592333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3C2BA-1523-466E-99E1-83A98415C473}" type="slidenum">
              <a:rPr lang="ro-RO" smtClean="0"/>
              <a:t>4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967359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50" b="0" i="1">
                <a:solidFill>
                  <a:srgbClr val="FF0000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50" b="0" i="1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665695" y="5944933"/>
            <a:ext cx="6530340" cy="913130"/>
          </a:xfrm>
          <a:custGeom>
            <a:avLst/>
            <a:gdLst/>
            <a:ahLst/>
            <a:cxnLst/>
            <a:rect l="l" t="t" r="r" b="b"/>
            <a:pathLst>
              <a:path w="6530340" h="913129">
                <a:moveTo>
                  <a:pt x="114278" y="21357"/>
                </a:moveTo>
                <a:lnTo>
                  <a:pt x="4849012" y="913063"/>
                </a:lnTo>
                <a:lnTo>
                  <a:pt x="6529862" y="913063"/>
                </a:lnTo>
                <a:lnTo>
                  <a:pt x="114278" y="21357"/>
                </a:lnTo>
                <a:close/>
              </a:path>
              <a:path w="6530340" h="913129">
                <a:moveTo>
                  <a:pt x="876" y="0"/>
                </a:moveTo>
                <a:lnTo>
                  <a:pt x="0" y="5473"/>
                </a:lnTo>
                <a:lnTo>
                  <a:pt x="114278" y="21357"/>
                </a:lnTo>
                <a:lnTo>
                  <a:pt x="876" y="0"/>
                </a:lnTo>
                <a:close/>
              </a:path>
            </a:pathLst>
          </a:custGeom>
          <a:solidFill>
            <a:srgbClr val="9FCAD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647623" y="5939015"/>
            <a:ext cx="4869180" cy="919480"/>
          </a:xfrm>
          <a:custGeom>
            <a:avLst/>
            <a:gdLst/>
            <a:ahLst/>
            <a:cxnLst/>
            <a:rect l="l" t="t" r="r" b="b"/>
            <a:pathLst>
              <a:path w="4869180" h="919479">
                <a:moveTo>
                  <a:pt x="0" y="0"/>
                </a:moveTo>
                <a:lnTo>
                  <a:pt x="10566" y="6349"/>
                </a:lnTo>
                <a:lnTo>
                  <a:pt x="3825190" y="918982"/>
                </a:lnTo>
                <a:lnTo>
                  <a:pt x="4869168" y="91898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5789674"/>
            <a:ext cx="4529328" cy="10683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0" y="5784472"/>
            <a:ext cx="4495141" cy="10735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1397508" y="1975104"/>
            <a:ext cx="1002791" cy="11399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1475866" y="209943"/>
            <a:ext cx="1047508" cy="105218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10571733" y="210019"/>
            <a:ext cx="1004938" cy="117466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4302633" y="266852"/>
            <a:ext cx="4095749" cy="99527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2193798" y="1665985"/>
            <a:ext cx="1148841" cy="445982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50" b="0" i="1">
                <a:solidFill>
                  <a:srgbClr val="FF0000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50" b="0" i="1">
                <a:solidFill>
                  <a:srgbClr val="FF0000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665695" y="5944933"/>
            <a:ext cx="6530340" cy="913130"/>
          </a:xfrm>
          <a:custGeom>
            <a:avLst/>
            <a:gdLst/>
            <a:ahLst/>
            <a:cxnLst/>
            <a:rect l="l" t="t" r="r" b="b"/>
            <a:pathLst>
              <a:path w="6530340" h="913129">
                <a:moveTo>
                  <a:pt x="114278" y="21357"/>
                </a:moveTo>
                <a:lnTo>
                  <a:pt x="4849012" y="913063"/>
                </a:lnTo>
                <a:lnTo>
                  <a:pt x="6529862" y="913063"/>
                </a:lnTo>
                <a:lnTo>
                  <a:pt x="114278" y="21357"/>
                </a:lnTo>
                <a:close/>
              </a:path>
              <a:path w="6530340" h="913129">
                <a:moveTo>
                  <a:pt x="876" y="0"/>
                </a:moveTo>
                <a:lnTo>
                  <a:pt x="0" y="5473"/>
                </a:lnTo>
                <a:lnTo>
                  <a:pt x="114278" y="21357"/>
                </a:lnTo>
                <a:lnTo>
                  <a:pt x="876" y="0"/>
                </a:lnTo>
                <a:close/>
              </a:path>
            </a:pathLst>
          </a:custGeom>
          <a:solidFill>
            <a:srgbClr val="9FCAD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647623" y="5939015"/>
            <a:ext cx="4869180" cy="919480"/>
          </a:xfrm>
          <a:custGeom>
            <a:avLst/>
            <a:gdLst/>
            <a:ahLst/>
            <a:cxnLst/>
            <a:rect l="l" t="t" r="r" b="b"/>
            <a:pathLst>
              <a:path w="4869180" h="919479">
                <a:moveTo>
                  <a:pt x="0" y="0"/>
                </a:moveTo>
                <a:lnTo>
                  <a:pt x="10566" y="6349"/>
                </a:lnTo>
                <a:lnTo>
                  <a:pt x="3825190" y="918982"/>
                </a:lnTo>
                <a:lnTo>
                  <a:pt x="4869168" y="91898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5789674"/>
            <a:ext cx="4529328" cy="106832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0" y="5784472"/>
            <a:ext cx="4495141" cy="107352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98068" y="1427479"/>
            <a:ext cx="9542145" cy="534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50" b="0" i="1">
                <a:solidFill>
                  <a:srgbClr val="FF0000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98068" y="1798192"/>
            <a:ext cx="10466705" cy="39947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50" b="0" i="1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50058" y="4953000"/>
            <a:ext cx="9942195" cy="488315"/>
          </a:xfrm>
          <a:custGeom>
            <a:avLst/>
            <a:gdLst/>
            <a:ahLst/>
            <a:cxnLst/>
            <a:rect l="l" t="t" r="r" b="b"/>
            <a:pathLst>
              <a:path w="9942195" h="488314">
                <a:moveTo>
                  <a:pt x="9941941" y="0"/>
                </a:moveTo>
                <a:lnTo>
                  <a:pt x="0" y="289941"/>
                </a:lnTo>
                <a:lnTo>
                  <a:pt x="9941941" y="488188"/>
                </a:lnTo>
                <a:lnTo>
                  <a:pt x="9941941" y="0"/>
                </a:lnTo>
                <a:close/>
              </a:path>
            </a:pathLst>
          </a:custGeom>
          <a:solidFill>
            <a:srgbClr val="9FCAD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48462" y="5237734"/>
            <a:ext cx="12044045" cy="788670"/>
          </a:xfrm>
          <a:custGeom>
            <a:avLst/>
            <a:gdLst/>
            <a:ahLst/>
            <a:cxnLst/>
            <a:rect l="l" t="t" r="r" b="b"/>
            <a:pathLst>
              <a:path w="12044045" h="788670">
                <a:moveTo>
                  <a:pt x="12043537" y="0"/>
                </a:moveTo>
                <a:lnTo>
                  <a:pt x="0" y="0"/>
                </a:lnTo>
                <a:lnTo>
                  <a:pt x="12043537" y="788669"/>
                </a:lnTo>
                <a:lnTo>
                  <a:pt x="1204353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4484" y="4991908"/>
            <a:ext cx="12191999" cy="1905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 flipV="1">
            <a:off x="0" y="4800600"/>
            <a:ext cx="12191999" cy="1913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62000" y="1356885"/>
            <a:ext cx="10210800" cy="4031873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ro-RO" sz="3200" b="1" dirty="0" smtClean="0"/>
              <a:t>                            GAL ȚINUTUL </a:t>
            </a:r>
            <a:r>
              <a:rPr lang="ro-RO" sz="3200" b="1" dirty="0"/>
              <a:t>ZIMBRILOR </a:t>
            </a:r>
          </a:p>
          <a:p>
            <a:r>
              <a:rPr lang="ro-RO" sz="3200" b="1" dirty="0"/>
              <a:t>              </a:t>
            </a:r>
            <a:r>
              <a:rPr lang="ro-RO" sz="3200" b="1" dirty="0" smtClean="0"/>
              <a:t>STRATEGIE DEZVOLTARE LOCALĂ 2023-2027</a:t>
            </a:r>
          </a:p>
          <a:p>
            <a:endParaRPr lang="ro-RO" sz="3200" b="1" dirty="0"/>
          </a:p>
          <a:p>
            <a:r>
              <a:rPr lang="ro-RO" sz="3200" b="1" dirty="0" smtClean="0"/>
              <a:t>Satul </a:t>
            </a:r>
            <a:r>
              <a:rPr lang="ro-RO" sz="3200" b="1" dirty="0"/>
              <a:t>Sustenabil– Dezvoltarea unui ecosistem consolidat și sustenabil în teritoriul GAL</a:t>
            </a:r>
            <a:endParaRPr lang="ro-RO" sz="3200" b="1" dirty="0" smtClean="0"/>
          </a:p>
          <a:p>
            <a:endParaRPr lang="ro-RO" sz="3200" b="1" dirty="0" smtClean="0"/>
          </a:p>
          <a:p>
            <a:r>
              <a:rPr lang="ro-RO" sz="3200" b="1" dirty="0"/>
              <a:t>https://www.gal-tinutulzimbrilor.ro/sdl-2023-2027/</a:t>
            </a:r>
            <a:endParaRPr lang="ro-RO" sz="3200" b="1" dirty="0"/>
          </a:p>
          <a:p>
            <a:endParaRPr lang="ro-RO" sz="3200" b="1" dirty="0"/>
          </a:p>
        </p:txBody>
      </p:sp>
      <p:pic>
        <p:nvPicPr>
          <p:cNvPr id="23" name="Picture 22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4936"/>
            <a:ext cx="547370" cy="5473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7311" y="116245"/>
            <a:ext cx="632460" cy="5473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4676" y="127891"/>
            <a:ext cx="1303655" cy="541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731" y="136732"/>
            <a:ext cx="877570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717" y="145426"/>
            <a:ext cx="904875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1983" y="193341"/>
            <a:ext cx="1377315" cy="5473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7855" y="152094"/>
            <a:ext cx="732155" cy="5353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50058" y="4953000"/>
            <a:ext cx="9942195" cy="488315"/>
          </a:xfrm>
          <a:custGeom>
            <a:avLst/>
            <a:gdLst/>
            <a:ahLst/>
            <a:cxnLst/>
            <a:rect l="l" t="t" r="r" b="b"/>
            <a:pathLst>
              <a:path w="9942195" h="488314">
                <a:moveTo>
                  <a:pt x="9941941" y="0"/>
                </a:moveTo>
                <a:lnTo>
                  <a:pt x="0" y="289941"/>
                </a:lnTo>
                <a:lnTo>
                  <a:pt x="9941941" y="488188"/>
                </a:lnTo>
                <a:lnTo>
                  <a:pt x="9941941" y="0"/>
                </a:lnTo>
                <a:close/>
              </a:path>
            </a:pathLst>
          </a:custGeom>
          <a:solidFill>
            <a:srgbClr val="9FCAD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48462" y="5237734"/>
            <a:ext cx="12044045" cy="788670"/>
          </a:xfrm>
          <a:custGeom>
            <a:avLst/>
            <a:gdLst/>
            <a:ahLst/>
            <a:cxnLst/>
            <a:rect l="l" t="t" r="r" b="b"/>
            <a:pathLst>
              <a:path w="12044045" h="788670">
                <a:moveTo>
                  <a:pt x="12043537" y="0"/>
                </a:moveTo>
                <a:lnTo>
                  <a:pt x="0" y="0"/>
                </a:lnTo>
                <a:lnTo>
                  <a:pt x="12043537" y="788669"/>
                </a:lnTo>
                <a:lnTo>
                  <a:pt x="1204353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4484" y="4991908"/>
            <a:ext cx="12191999" cy="1905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 flipV="1">
            <a:off x="0" y="4800600"/>
            <a:ext cx="12191999" cy="1913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62000" y="1356885"/>
            <a:ext cx="10210800" cy="3046988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ro-RO" sz="3200" b="1" dirty="0" smtClean="0"/>
              <a:t> </a:t>
            </a:r>
            <a:r>
              <a:rPr lang="ro-RO" sz="3200" b="1" dirty="0"/>
              <a:t>FONDURI DISPONIBILE BENEFICIARI: 2.052.347,00 Euro</a:t>
            </a:r>
          </a:p>
          <a:p>
            <a:endParaRPr lang="ro-RO" sz="3200" b="1" dirty="0"/>
          </a:p>
          <a:p>
            <a:r>
              <a:rPr lang="ro-RO" sz="3200" b="1" dirty="0"/>
              <a:t>FEADR:</a:t>
            </a:r>
            <a:r>
              <a:rPr lang="ro-RO" sz="3200" b="1" spc="-10" dirty="0">
                <a:cs typeface="Lucida Sans Unicode"/>
              </a:rPr>
              <a:t>1.341.161,00 Euro</a:t>
            </a:r>
          </a:p>
          <a:p>
            <a:endParaRPr lang="ro-RO" sz="3200" b="1" spc="-10" dirty="0">
              <a:cs typeface="Lucida Sans Unicode"/>
            </a:endParaRPr>
          </a:p>
          <a:p>
            <a:r>
              <a:rPr lang="ro-RO" sz="3200" b="1" spc="-10" dirty="0">
                <a:cs typeface="Lucida Sans Unicode"/>
              </a:rPr>
              <a:t>   FSE+:</a:t>
            </a:r>
            <a:r>
              <a:rPr lang="ro-RO" sz="3200" b="1" dirty="0">
                <a:cs typeface="Lucida Sans Unicode"/>
              </a:rPr>
              <a:t>    711.186,00 Euro</a:t>
            </a:r>
            <a:endParaRPr lang="ro-RO" sz="3200" b="1" spc="-10" dirty="0">
              <a:cs typeface="Lucida Sans Unicode"/>
            </a:endParaRPr>
          </a:p>
          <a:p>
            <a:endParaRPr lang="ro-RO" sz="3200" b="1" dirty="0"/>
          </a:p>
        </p:txBody>
      </p:sp>
      <p:pic>
        <p:nvPicPr>
          <p:cNvPr id="23" name="Picture 22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4936"/>
            <a:ext cx="547370" cy="5473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7311" y="116245"/>
            <a:ext cx="632460" cy="5473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4676" y="127891"/>
            <a:ext cx="1303655" cy="541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731" y="136732"/>
            <a:ext cx="877570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717" y="145426"/>
            <a:ext cx="904875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1983" y="193341"/>
            <a:ext cx="1377315" cy="5473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7855" y="152094"/>
            <a:ext cx="732155" cy="5353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6734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50058" y="4953000"/>
            <a:ext cx="9942195" cy="488315"/>
          </a:xfrm>
          <a:custGeom>
            <a:avLst/>
            <a:gdLst/>
            <a:ahLst/>
            <a:cxnLst/>
            <a:rect l="l" t="t" r="r" b="b"/>
            <a:pathLst>
              <a:path w="9942195" h="488314">
                <a:moveTo>
                  <a:pt x="9941941" y="0"/>
                </a:moveTo>
                <a:lnTo>
                  <a:pt x="0" y="289941"/>
                </a:lnTo>
                <a:lnTo>
                  <a:pt x="9941941" y="488188"/>
                </a:lnTo>
                <a:lnTo>
                  <a:pt x="9941941" y="0"/>
                </a:lnTo>
                <a:close/>
              </a:path>
            </a:pathLst>
          </a:custGeom>
          <a:solidFill>
            <a:srgbClr val="9FCAD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48462" y="5237734"/>
            <a:ext cx="12044045" cy="788670"/>
          </a:xfrm>
          <a:custGeom>
            <a:avLst/>
            <a:gdLst/>
            <a:ahLst/>
            <a:cxnLst/>
            <a:rect l="l" t="t" r="r" b="b"/>
            <a:pathLst>
              <a:path w="12044045" h="788670">
                <a:moveTo>
                  <a:pt x="12043537" y="0"/>
                </a:moveTo>
                <a:lnTo>
                  <a:pt x="0" y="0"/>
                </a:lnTo>
                <a:lnTo>
                  <a:pt x="12043537" y="788669"/>
                </a:lnTo>
                <a:lnTo>
                  <a:pt x="1204353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4484" y="4991908"/>
            <a:ext cx="12191999" cy="1905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 flipV="1">
            <a:off x="0" y="4800600"/>
            <a:ext cx="12191999" cy="1913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62000" y="1356885"/>
            <a:ext cx="10210800" cy="1077218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endParaRPr lang="ro-RO" sz="3200" b="1" dirty="0"/>
          </a:p>
          <a:p>
            <a:endParaRPr lang="ro-RO" sz="3200" b="1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6065451"/>
              </p:ext>
            </p:extLst>
          </p:nvPr>
        </p:nvGraphicFramePr>
        <p:xfrm>
          <a:off x="76200" y="1465176"/>
          <a:ext cx="12115798" cy="69722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52373"/>
                <a:gridCol w="2608302"/>
                <a:gridCol w="1255123"/>
              </a:tblGrid>
              <a:tr h="516024">
                <a:tc>
                  <a:txBody>
                    <a:bodyPr/>
                    <a:lstStyle/>
                    <a:p>
                      <a:pPr algn="ctr" fontAlgn="ctr"/>
                      <a:r>
                        <a:rPr lang="ro-RO" sz="2000" b="1" u="none" strike="noStrike" dirty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FIȘE INTERVENȚII FEADR</a:t>
                      </a:r>
                      <a:endParaRPr lang="ro-RO" sz="2000" b="1" i="0" u="none" strike="noStrike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ptos Narrow"/>
                      </a:endParaRPr>
                    </a:p>
                  </a:txBody>
                  <a:tcPr marL="4618" marR="4618" marT="46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2000" b="1" u="none" strike="noStrike" dirty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TOTAL </a:t>
                      </a:r>
                      <a:r>
                        <a:rPr lang="ro-RO" sz="2000" b="1" u="none" strike="noStrike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ALOCAT</a:t>
                      </a:r>
                    </a:p>
                    <a:p>
                      <a:pPr algn="ctr" fontAlgn="ctr"/>
                      <a:r>
                        <a:rPr lang="ro-RO" sz="2000" b="1" i="0" u="none" strike="noStrike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ptos Narrow"/>
                        </a:rPr>
                        <a:t>EURO</a:t>
                      </a:r>
                      <a:endParaRPr lang="ro-RO" sz="2000" b="1" i="0" u="none" strike="noStrike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ptos Narrow"/>
                      </a:endParaRPr>
                    </a:p>
                  </a:txBody>
                  <a:tcPr marL="4618" marR="4618" marT="46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2000" b="1" u="none" strike="noStrike" dirty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%</a:t>
                      </a:r>
                      <a:endParaRPr lang="ro-RO" sz="2000" b="1" i="0" u="none" strike="noStrike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ptos Narrow"/>
                      </a:endParaRPr>
                    </a:p>
                  </a:txBody>
                  <a:tcPr marL="4618" marR="4618" marT="4618" marB="0" anchor="ctr"/>
                </a:tc>
              </a:tr>
              <a:tr h="364052">
                <a:tc>
                  <a:txBody>
                    <a:bodyPr/>
                    <a:lstStyle/>
                    <a:p>
                      <a:pPr algn="l" fontAlgn="ctr"/>
                      <a:r>
                        <a:rPr lang="ro-RO" sz="2000" b="1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1) INTERVENȚII COLECTIVE ÎN DOMENIUL AGRICOL ȘI AGRO-ALIMENTAR</a:t>
                      </a:r>
                      <a:endParaRPr lang="ro-RO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ptos Narrow"/>
                      </a:endParaRPr>
                    </a:p>
                  </a:txBody>
                  <a:tcPr marL="4618" marR="4618" marT="4618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130.000,00</a:t>
                      </a:r>
                      <a:endParaRPr lang="ro-RO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ptos Narrow"/>
                      </a:endParaRPr>
                    </a:p>
                  </a:txBody>
                  <a:tcPr marL="4618" marR="4618" marT="4618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10%</a:t>
                      </a:r>
                      <a:endParaRPr lang="ro-RO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ptos Narrow"/>
                      </a:endParaRPr>
                    </a:p>
                  </a:txBody>
                  <a:tcPr marL="4618" marR="4618" marT="4618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667691">
                <a:tc>
                  <a:txBody>
                    <a:bodyPr/>
                    <a:lstStyle/>
                    <a:p>
                      <a:pPr algn="l" fontAlgn="ctr"/>
                      <a:r>
                        <a:rPr lang="it-IT" sz="2000" b="1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r>
                        <a:rPr lang="ro-RO" sz="2000" b="1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)</a:t>
                      </a:r>
                      <a:r>
                        <a:rPr lang="it-IT" sz="2000" b="1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INVESTIȚII ÎN DOMENIUL NEAGRICOL, INCLUSIV ÎN DOMENIUL TURISTIC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ptos Narrow"/>
                      </a:endParaRPr>
                    </a:p>
                  </a:txBody>
                  <a:tcPr marL="4618" marR="4618" marT="46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130.000,00</a:t>
                      </a:r>
                      <a:endParaRPr lang="ro-RO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ptos Narrow"/>
                      </a:endParaRPr>
                    </a:p>
                  </a:txBody>
                  <a:tcPr marL="4618" marR="4618" marT="46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10%</a:t>
                      </a:r>
                      <a:endParaRPr lang="ro-RO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ptos Narrow"/>
                      </a:endParaRPr>
                    </a:p>
                  </a:txBody>
                  <a:tcPr marL="4618" marR="4618" marT="4618" marB="0" anchor="ctr"/>
                </a:tc>
              </a:tr>
              <a:tr h="644657">
                <a:tc>
                  <a:txBody>
                    <a:bodyPr/>
                    <a:lstStyle/>
                    <a:p>
                      <a:pPr algn="l" fontAlgn="ctr"/>
                      <a:r>
                        <a:rPr lang="ro-RO" sz="2000" b="1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3) ACTIVITĂȚI ALE START-UP-URILOR NEAGRICOLE PENTRU FEMEI ȘI TINERI SUB 30 ANI </a:t>
                      </a:r>
                      <a:endParaRPr lang="ro-RO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ptos Narrow"/>
                      </a:endParaRPr>
                    </a:p>
                  </a:txBody>
                  <a:tcPr marL="4618" marR="4618" marT="4618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105.000,00</a:t>
                      </a:r>
                      <a:endParaRPr lang="ro-RO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ptos Narrow"/>
                      </a:endParaRPr>
                    </a:p>
                  </a:txBody>
                  <a:tcPr marL="4618" marR="4618" marT="4618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8%</a:t>
                      </a:r>
                      <a:endParaRPr lang="ro-RO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ptos Narrow"/>
                      </a:endParaRPr>
                    </a:p>
                  </a:txBody>
                  <a:tcPr marL="4618" marR="4618" marT="4618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r>
                        <a:rPr lang="ro-RO" sz="2000" b="1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)</a:t>
                      </a:r>
                      <a:r>
                        <a:rPr lang="en-US" sz="2000" b="1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ACTIVITĂȚI ALE START-UP-URILOR NEAGRICOLE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ptos Narrow"/>
                      </a:endParaRPr>
                    </a:p>
                  </a:txBody>
                  <a:tcPr marL="4618" marR="4618" marT="46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105.000,00</a:t>
                      </a:r>
                      <a:endParaRPr lang="ro-RO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ptos Narrow"/>
                      </a:endParaRPr>
                    </a:p>
                  </a:txBody>
                  <a:tcPr marL="4618" marR="4618" marT="46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8%</a:t>
                      </a:r>
                      <a:endParaRPr lang="ro-RO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ptos Narrow"/>
                      </a:endParaRPr>
                    </a:p>
                  </a:txBody>
                  <a:tcPr marL="4618" marR="4618" marT="4618" marB="0" anchor="ctr"/>
                </a:tc>
              </a:tr>
              <a:tr h="533400">
                <a:tc>
                  <a:txBody>
                    <a:bodyPr/>
                    <a:lstStyle/>
                    <a:p>
                      <a:pPr algn="l" fontAlgn="ctr"/>
                      <a:r>
                        <a:rPr lang="ro-RO" sz="2000" b="1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5) INVESTIȚII ÎN INFRASTRUCTURA LOCALĂ ȘI SERVICII DESTINATE COMUNITĂȚII </a:t>
                      </a:r>
                      <a:endParaRPr lang="ro-RO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ptos Narrow"/>
                      </a:endParaRPr>
                    </a:p>
                  </a:txBody>
                  <a:tcPr marL="4618" marR="4618" marT="4618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100.000,00</a:t>
                      </a:r>
                      <a:endParaRPr lang="ro-RO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ptos Narrow"/>
                      </a:endParaRPr>
                    </a:p>
                  </a:txBody>
                  <a:tcPr marL="4618" marR="4618" marT="4618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7%</a:t>
                      </a:r>
                      <a:endParaRPr lang="ro-RO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ptos Narrow"/>
                      </a:endParaRPr>
                    </a:p>
                  </a:txBody>
                  <a:tcPr marL="4618" marR="4618" marT="4618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algn="l" fontAlgn="ctr"/>
                      <a:r>
                        <a:rPr lang="ro-RO" sz="2000" b="1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6) COOPERARE ȘI ACȚIUNI CARE SPRIJINĂ ASOCIEREA;</a:t>
                      </a:r>
                      <a:endParaRPr lang="ro-RO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ptos Narrow"/>
                      </a:endParaRPr>
                    </a:p>
                  </a:txBody>
                  <a:tcPr marL="4618" marR="4618" marT="46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56.161,00</a:t>
                      </a:r>
                      <a:endParaRPr lang="ro-RO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ptos Narrow"/>
                      </a:endParaRPr>
                    </a:p>
                  </a:txBody>
                  <a:tcPr marL="4618" marR="4618" marT="46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4%</a:t>
                      </a:r>
                      <a:endParaRPr lang="ro-RO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ptos Narrow"/>
                      </a:endParaRPr>
                    </a:p>
                  </a:txBody>
                  <a:tcPr marL="4618" marR="4618" marT="4618" marB="0" anchor="ctr"/>
                </a:tc>
              </a:tr>
              <a:tr h="762000">
                <a:tc>
                  <a:txBody>
                    <a:bodyPr/>
                    <a:lstStyle/>
                    <a:p>
                      <a:pPr algn="l" fontAlgn="ctr"/>
                      <a:r>
                        <a:rPr lang="ro-RO" sz="2000" b="1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7) INTERVENȚII PRIVIND ACTIVITĂȚILE DE MEDIU, INCLUSIV ÎN CEEA CE PRIVEȘTE ENERGIA VERDE/REGENERABILĂ</a:t>
                      </a:r>
                      <a:endParaRPr lang="ro-RO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ptos Narrow"/>
                      </a:endParaRPr>
                    </a:p>
                  </a:txBody>
                  <a:tcPr marL="4618" marR="4618" marT="4618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145.000,00</a:t>
                      </a:r>
                      <a:endParaRPr lang="ro-RO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ptos Narrow"/>
                      </a:endParaRPr>
                    </a:p>
                  </a:txBody>
                  <a:tcPr marL="4618" marR="4618" marT="4618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11%</a:t>
                      </a:r>
                      <a:endParaRPr lang="ro-RO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ptos Narrow"/>
                      </a:endParaRPr>
                    </a:p>
                  </a:txBody>
                  <a:tcPr marL="4618" marR="4618" marT="4618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519348">
                <a:tc>
                  <a:txBody>
                    <a:bodyPr/>
                    <a:lstStyle/>
                    <a:p>
                      <a:pPr algn="l" fontAlgn="ctr"/>
                      <a:r>
                        <a:rPr lang="ro-RO" sz="2000" b="1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8) PATRIMONIU LOCAL MATERIAL ȘI IMATERIAL CLASIFICAT ȘI NECLASIFICAT</a:t>
                      </a:r>
                      <a:endParaRPr lang="ro-RO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ptos Narrow"/>
                      </a:endParaRPr>
                    </a:p>
                  </a:txBody>
                  <a:tcPr marL="4618" marR="4618" marT="46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350.000,00</a:t>
                      </a:r>
                      <a:endParaRPr lang="ro-RO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ptos Narrow"/>
                      </a:endParaRPr>
                    </a:p>
                  </a:txBody>
                  <a:tcPr marL="4618" marR="4618" marT="46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26%</a:t>
                      </a:r>
                      <a:endParaRPr lang="ro-RO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ptos Narrow"/>
                      </a:endParaRPr>
                    </a:p>
                  </a:txBody>
                  <a:tcPr marL="4618" marR="4618" marT="4618" marB="0" anchor="ctr"/>
                </a:tc>
              </a:tr>
              <a:tr h="726174">
                <a:tc>
                  <a:txBody>
                    <a:bodyPr/>
                    <a:lstStyle/>
                    <a:p>
                      <a:pPr algn="l" fontAlgn="ctr"/>
                      <a:r>
                        <a:rPr lang="ro-RO" sz="2000" b="1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9) INVESTIȚII ÎN INFRASTRUCTURA SOCIALĂ ȘI ÎN DOMENIUL SĂNĂTĂȚII</a:t>
                      </a:r>
                      <a:endParaRPr lang="ro-RO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ptos Narrow"/>
                      </a:endParaRPr>
                    </a:p>
                  </a:txBody>
                  <a:tcPr marL="4618" marR="4618" marT="4618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220.000,00</a:t>
                      </a:r>
                      <a:endParaRPr lang="ro-RO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ptos Narrow"/>
                      </a:endParaRPr>
                    </a:p>
                  </a:txBody>
                  <a:tcPr marL="4618" marR="4618" marT="4618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16%</a:t>
                      </a:r>
                      <a:endParaRPr lang="ro-RO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ptos Narrow"/>
                      </a:endParaRPr>
                    </a:p>
                  </a:txBody>
                  <a:tcPr marL="4618" marR="4618" marT="4618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246281">
                <a:tc>
                  <a:txBody>
                    <a:bodyPr/>
                    <a:lstStyle/>
                    <a:p>
                      <a:pPr algn="l" fontAlgn="ctr"/>
                      <a:r>
                        <a:rPr lang="ro-RO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o-RO" sz="2000" b="1" i="0" u="none" strike="noStrike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ptos Narrow"/>
                      </a:endParaRPr>
                    </a:p>
                  </a:txBody>
                  <a:tcPr marL="4618" marR="4618" marT="46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0,00</a:t>
                      </a:r>
                      <a:endParaRPr lang="ro-RO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ptos Narrow"/>
                      </a:endParaRPr>
                    </a:p>
                  </a:txBody>
                  <a:tcPr marL="4618" marR="4618" marT="46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100%</a:t>
                      </a:r>
                      <a:endParaRPr lang="ro-RO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ptos Narrow"/>
                      </a:endParaRPr>
                    </a:p>
                  </a:txBody>
                  <a:tcPr marL="4618" marR="4618" marT="4618" marB="0" anchor="ctr"/>
                </a:tc>
              </a:tr>
              <a:tr h="455063">
                <a:tc>
                  <a:txBody>
                    <a:bodyPr/>
                    <a:lstStyle/>
                    <a:p>
                      <a:pPr algn="ctr" fontAlgn="ctr"/>
                      <a:r>
                        <a:rPr lang="ro-RO" sz="2000" b="1" u="none" strike="noStrike" dirty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TOTAL</a:t>
                      </a:r>
                      <a:endParaRPr lang="ro-RO" sz="2000" b="1" i="0" u="none" strike="noStrike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ptos Narrow"/>
                      </a:endParaRPr>
                    </a:p>
                  </a:txBody>
                  <a:tcPr marL="4618" marR="4618" marT="46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2000" b="1" u="none" strike="noStrike" dirty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1.341.161,00</a:t>
                      </a:r>
                      <a:endParaRPr lang="ro-RO" sz="2000" b="1" i="0" u="none" strike="noStrike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ptos Narrow"/>
                      </a:endParaRPr>
                    </a:p>
                  </a:txBody>
                  <a:tcPr marL="4618" marR="4618" marT="461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o-RO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o-RO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ptos Narrow"/>
                      </a:endParaRPr>
                    </a:p>
                  </a:txBody>
                  <a:tcPr marL="4618" marR="4618" marT="4618" marB="0" anchor="ctr"/>
                </a:tc>
              </a:tr>
            </a:tbl>
          </a:graphicData>
        </a:graphic>
      </p:graphicFrame>
      <p:pic>
        <p:nvPicPr>
          <p:cNvPr id="9" name="Picture 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20987"/>
            <a:ext cx="547370" cy="5473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598" y="332717"/>
            <a:ext cx="632460" cy="5473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87547"/>
            <a:ext cx="1303655" cy="541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397" y="280562"/>
            <a:ext cx="877570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4099" y="319717"/>
            <a:ext cx="904875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8102" y="291566"/>
            <a:ext cx="1377315" cy="5473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0" y="315955"/>
            <a:ext cx="732155" cy="5353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48033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50058" y="4953000"/>
            <a:ext cx="9942195" cy="488315"/>
          </a:xfrm>
          <a:custGeom>
            <a:avLst/>
            <a:gdLst/>
            <a:ahLst/>
            <a:cxnLst/>
            <a:rect l="l" t="t" r="r" b="b"/>
            <a:pathLst>
              <a:path w="9942195" h="488314">
                <a:moveTo>
                  <a:pt x="9941941" y="0"/>
                </a:moveTo>
                <a:lnTo>
                  <a:pt x="0" y="289941"/>
                </a:lnTo>
                <a:lnTo>
                  <a:pt x="9941941" y="488188"/>
                </a:lnTo>
                <a:lnTo>
                  <a:pt x="9941941" y="0"/>
                </a:lnTo>
                <a:close/>
              </a:path>
            </a:pathLst>
          </a:custGeom>
          <a:solidFill>
            <a:srgbClr val="9FCAD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48462" y="5237734"/>
            <a:ext cx="12044045" cy="788670"/>
          </a:xfrm>
          <a:custGeom>
            <a:avLst/>
            <a:gdLst/>
            <a:ahLst/>
            <a:cxnLst/>
            <a:rect l="l" t="t" r="r" b="b"/>
            <a:pathLst>
              <a:path w="12044045" h="788670">
                <a:moveTo>
                  <a:pt x="12043537" y="0"/>
                </a:moveTo>
                <a:lnTo>
                  <a:pt x="0" y="0"/>
                </a:lnTo>
                <a:lnTo>
                  <a:pt x="12043537" y="788669"/>
                </a:lnTo>
                <a:lnTo>
                  <a:pt x="1204353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4484" y="4991908"/>
            <a:ext cx="12191999" cy="1905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 flipV="1">
            <a:off x="0" y="4800600"/>
            <a:ext cx="12191999" cy="1913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62000" y="1356885"/>
            <a:ext cx="10210800" cy="3539430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ro-RO" sz="3200" b="1" dirty="0" smtClean="0"/>
              <a:t> </a:t>
            </a:r>
            <a:r>
              <a:rPr lang="ro-RO" sz="3200" b="1" u="sng" dirty="0"/>
              <a:t>Fișa intervenție FSE+   711.186,00 EURO</a:t>
            </a:r>
          </a:p>
          <a:p>
            <a:r>
              <a:rPr lang="ro-RO" sz="3200" b="1" u="sng" dirty="0"/>
              <a:t>TITLUL</a:t>
            </a:r>
            <a:r>
              <a:rPr lang="ro-RO" sz="3200" b="1" dirty="0"/>
              <a:t>: </a:t>
            </a:r>
            <a:r>
              <a:rPr lang="it-IT" sz="3200" b="1" dirty="0"/>
              <a:t>Incluziune socială pe teritoriul GAL a celor mai defavorizate persoane și a copiilor</a:t>
            </a:r>
            <a:endParaRPr lang="ro-RO" sz="3200" b="1" dirty="0"/>
          </a:p>
          <a:p>
            <a:r>
              <a:rPr lang="ro-RO" sz="3200" b="1" u="sng" dirty="0"/>
              <a:t>TIPURI DE ACȚIUNI</a:t>
            </a:r>
            <a:r>
              <a:rPr lang="ro-RO" sz="3200" b="1" dirty="0"/>
              <a:t>:</a:t>
            </a:r>
          </a:p>
          <a:p>
            <a:r>
              <a:rPr lang="ro-RO" sz="3200" dirty="0"/>
              <a:t>a)Sprijin pentru copiii vulnerabili și familiile acestora;</a:t>
            </a:r>
          </a:p>
          <a:p>
            <a:r>
              <a:rPr lang="ro-RO" sz="3200" dirty="0"/>
              <a:t>b) Acțiuni care vizează unitatea de învățământ;</a:t>
            </a:r>
          </a:p>
          <a:p>
            <a:r>
              <a:rPr lang="ro-RO" sz="3200" dirty="0"/>
              <a:t>c) Acces copii vulnerabili la excursii, vizite, tabere etc. </a:t>
            </a:r>
            <a:endParaRPr lang="ro-RO" sz="3200" b="1" dirty="0"/>
          </a:p>
        </p:txBody>
      </p:sp>
      <p:pic>
        <p:nvPicPr>
          <p:cNvPr id="23" name="Picture 22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4936"/>
            <a:ext cx="547370" cy="5473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7311" y="116245"/>
            <a:ext cx="632460" cy="5473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4676" y="127891"/>
            <a:ext cx="1303655" cy="541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731" y="136732"/>
            <a:ext cx="877570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717" y="145426"/>
            <a:ext cx="904875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1983" y="193341"/>
            <a:ext cx="1377315" cy="5473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7855" y="152094"/>
            <a:ext cx="732155" cy="5353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11504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8118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3162</TotalTime>
  <Words>231</Words>
  <Application>Microsoft Office PowerPoint</Application>
  <PresentationFormat>Widescreen</PresentationFormat>
  <Paragraphs>58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Aptos Narrow</vt:lpstr>
      <vt:lpstr>Arial</vt:lpstr>
      <vt:lpstr>Calibri</vt:lpstr>
      <vt:lpstr>Lucida Sans Unicode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consilier1</dc:creator>
  <cp:lastModifiedBy>Elena Coșofreț</cp:lastModifiedBy>
  <cp:revision>514</cp:revision>
  <cp:lastPrinted>2022-12-13T10:51:26Z</cp:lastPrinted>
  <dcterms:created xsi:type="dcterms:W3CDTF">2019-11-15T09:59:25Z</dcterms:created>
  <dcterms:modified xsi:type="dcterms:W3CDTF">2024-10-21T17:33:08Z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2019-09-22T00:00:00Z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2019-11-15T00:00:00Z</vt:filetime>
  </property>
</Properties>
</file>