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1.xml" ContentType="application/vnd.openxmlformats-officedocument.themeOverride+xml"/>
  <Override PartName="/ppt/theme/themeOverride2.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heme/themeOverride3.xml" ContentType="application/vnd.openxmlformats-officedocument.themeOverride+xml"/>
  <Override PartName="/ppt/notesSlides/notesSlide7.xml" ContentType="application/vnd.openxmlformats-officedocument.presentationml.notesSlide+xml"/>
  <Override PartName="/ppt/theme/themeOverride4.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 id="2147483660" r:id="rId5"/>
  </p:sldMasterIdLst>
  <p:notesMasterIdLst>
    <p:notesMasterId r:id="rId21"/>
  </p:notesMasterIdLst>
  <p:sldIdLst>
    <p:sldId id="256" r:id="rId6"/>
    <p:sldId id="467" r:id="rId7"/>
    <p:sldId id="258" r:id="rId8"/>
    <p:sldId id="259" r:id="rId9"/>
    <p:sldId id="260" r:id="rId10"/>
    <p:sldId id="302" r:id="rId11"/>
    <p:sldId id="460" r:id="rId12"/>
    <p:sldId id="332" r:id="rId13"/>
    <p:sldId id="266" r:id="rId14"/>
    <p:sldId id="268" r:id="rId15"/>
    <p:sldId id="333" r:id="rId16"/>
    <p:sldId id="470" r:id="rId17"/>
    <p:sldId id="476" r:id="rId18"/>
    <p:sldId id="477" r:id="rId19"/>
    <p:sldId id="478" r:id="rId20"/>
  </p:sldIdLst>
  <p:sldSz cx="18288000" cy="10287000"/>
  <p:notesSz cx="6858000" cy="9144000"/>
  <p:embeddedFontLst>
    <p:embeddedFont>
      <p:font typeface="Calibri (MS)" panose="020B0604020202020204" charset="0"/>
      <p:regular r:id="rId22"/>
    </p:embeddedFont>
    <p:embeddedFont>
      <p:font typeface="Calibri Light" panose="020F0302020204030204" pitchFamily="34" charset="0"/>
      <p:regular r:id="rId23"/>
      <p:italic r:id="rId24"/>
    </p:embeddedFont>
    <p:embeddedFont>
      <p:font typeface="Calibri" panose="020F0502020204030204" pitchFamily="34" charset="0"/>
      <p:regular r:id="rId25"/>
      <p:bold r:id="rId26"/>
      <p:italic r:id="rId27"/>
      <p:boldItalic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6E4A"/>
    <a:srgbClr val="000000"/>
    <a:srgbClr val="F8F7EC"/>
    <a:srgbClr val="C1DEAC"/>
    <a:srgbClr val="996633"/>
    <a:srgbClr val="C76F26"/>
    <a:srgbClr val="DFEED5"/>
    <a:srgbClr val="A5B6A4"/>
    <a:srgbClr val="889B88"/>
    <a:srgbClr val="FAFA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58" autoAdjust="0"/>
    <p:restoredTop sz="94622" autoAdjust="0"/>
  </p:normalViewPr>
  <p:slideViewPr>
    <p:cSldViewPr>
      <p:cViewPr varScale="1">
        <p:scale>
          <a:sx n="72" d="100"/>
          <a:sy n="72" d="100"/>
        </p:scale>
        <p:origin x="678"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5.fntdata"/><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4.fntdata"/><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3.fntdata"/><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font" Target="fonts/font2.fntdata"/><Relationship Id="rId28" Type="http://schemas.openxmlformats.org/officeDocument/2006/relationships/font" Target="fonts/font7.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6097FB-078B-4E61-A0B6-71A2F8A9E0AC}" type="datetimeFigureOut">
              <a:rPr lang="es-ES" smtClean="0"/>
              <a:t>11/08/2026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57EFB4-0042-4A72-A14B-9D84208D51BB}" type="slidenum">
              <a:rPr lang="es-ES" smtClean="0"/>
              <a:t>‹#›</a:t>
            </a:fld>
            <a:endParaRPr lang="es-ES"/>
          </a:p>
        </p:txBody>
      </p:sp>
    </p:spTree>
    <p:extLst>
      <p:ext uri="{BB962C8B-B14F-4D97-AF65-F5344CB8AC3E}">
        <p14:creationId xmlns:p14="http://schemas.microsoft.com/office/powerpoint/2010/main" val="15014825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157EFB4-0042-4A72-A14B-9D84208D51BB}" type="slidenum">
              <a:rPr lang="es-ES" smtClean="0"/>
              <a:t>1</a:t>
            </a:fld>
            <a:endParaRPr lang="es-ES"/>
          </a:p>
        </p:txBody>
      </p:sp>
    </p:spTree>
    <p:extLst>
      <p:ext uri="{BB962C8B-B14F-4D97-AF65-F5344CB8AC3E}">
        <p14:creationId xmlns:p14="http://schemas.microsoft.com/office/powerpoint/2010/main" val="15639424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CE4A19D-D014-F833-4095-0A3CC83330CE}"/>
            </a:ext>
          </a:extLst>
        </p:cNvPr>
        <p:cNvGrpSpPr/>
        <p:nvPr/>
      </p:nvGrpSpPr>
      <p:grpSpPr>
        <a:xfrm>
          <a:off x="0" y="0"/>
          <a:ext cx="0" cy="0"/>
          <a:chOff x="0" y="0"/>
          <a:chExt cx="0" cy="0"/>
        </a:xfrm>
      </p:grpSpPr>
      <p:sp>
        <p:nvSpPr>
          <p:cNvPr id="2" name="Substituent imagine diapozitiv 1">
            <a:extLst>
              <a:ext uri="{FF2B5EF4-FFF2-40B4-BE49-F238E27FC236}">
                <a16:creationId xmlns:a16="http://schemas.microsoft.com/office/drawing/2014/main" xmlns="" id="{4DB611B4-DB70-0E8A-7221-65147D1844BD}"/>
              </a:ext>
            </a:extLst>
          </p:cNvPr>
          <p:cNvSpPr>
            <a:spLocks noGrp="1" noRot="1" noChangeAspect="1"/>
          </p:cNvSpPr>
          <p:nvPr>
            <p:ph type="sldImg"/>
          </p:nvPr>
        </p:nvSpPr>
        <p:spPr/>
      </p:sp>
      <p:sp>
        <p:nvSpPr>
          <p:cNvPr id="3" name="Substituent note 2">
            <a:extLst>
              <a:ext uri="{FF2B5EF4-FFF2-40B4-BE49-F238E27FC236}">
                <a16:creationId xmlns:a16="http://schemas.microsoft.com/office/drawing/2014/main" xmlns="" id="{D653D672-9A91-3531-5829-2509B04E75D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 </a:t>
            </a:r>
            <a:endParaRPr lang="en-US" dirty="0"/>
          </a:p>
        </p:txBody>
      </p:sp>
      <p:sp>
        <p:nvSpPr>
          <p:cNvPr id="4" name="Substituent număr diapozitiv 3">
            <a:extLst>
              <a:ext uri="{FF2B5EF4-FFF2-40B4-BE49-F238E27FC236}">
                <a16:creationId xmlns:a16="http://schemas.microsoft.com/office/drawing/2014/main" xmlns="" id="{12925424-B0D2-58BC-E457-37C913A35333}"/>
              </a:ext>
            </a:extLst>
          </p:cNvPr>
          <p:cNvSpPr>
            <a:spLocks noGrp="1"/>
          </p:cNvSpPr>
          <p:nvPr>
            <p:ph type="sldNum" sz="quarter" idx="5"/>
          </p:nvPr>
        </p:nvSpPr>
        <p:spPr/>
        <p:txBody>
          <a:bodyPr/>
          <a:lstStyle/>
          <a:p>
            <a:fld id="{7157EFB4-0042-4A72-A14B-9D84208D51BB}" type="slidenum">
              <a:rPr lang="es-ES" smtClean="0"/>
              <a:t>14</a:t>
            </a:fld>
            <a:endParaRPr lang="es-ES"/>
          </a:p>
        </p:txBody>
      </p:sp>
    </p:spTree>
    <p:extLst>
      <p:ext uri="{BB962C8B-B14F-4D97-AF65-F5344CB8AC3E}">
        <p14:creationId xmlns:p14="http://schemas.microsoft.com/office/powerpoint/2010/main" val="37724095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7157EFB4-0042-4A72-A14B-9D84208D51BB}" type="slidenum">
              <a:rPr lang="es-ES" smtClean="0"/>
              <a:t>3</a:t>
            </a:fld>
            <a:endParaRPr lang="es-ES"/>
          </a:p>
        </p:txBody>
      </p:sp>
    </p:spTree>
    <p:extLst>
      <p:ext uri="{BB962C8B-B14F-4D97-AF65-F5344CB8AC3E}">
        <p14:creationId xmlns:p14="http://schemas.microsoft.com/office/powerpoint/2010/main" val="30738476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57EFB4-0042-4A72-A14B-9D84208D51BB}" type="slidenum">
              <a:rPr lang="es-ES" smtClean="0"/>
              <a:t>4</a:t>
            </a:fld>
            <a:endParaRPr lang="es-ES"/>
          </a:p>
        </p:txBody>
      </p:sp>
    </p:spTree>
    <p:extLst>
      <p:ext uri="{BB962C8B-B14F-4D97-AF65-F5344CB8AC3E}">
        <p14:creationId xmlns:p14="http://schemas.microsoft.com/office/powerpoint/2010/main" val="12785523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7157EFB4-0042-4A72-A14B-9D84208D51BB}" type="slidenum">
              <a:rPr lang="es-ES" smtClean="0"/>
              <a:t>5</a:t>
            </a:fld>
            <a:endParaRPr lang="es-ES"/>
          </a:p>
        </p:txBody>
      </p:sp>
    </p:spTree>
    <p:extLst>
      <p:ext uri="{BB962C8B-B14F-4D97-AF65-F5344CB8AC3E}">
        <p14:creationId xmlns:p14="http://schemas.microsoft.com/office/powerpoint/2010/main" val="42514789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01" name="Google Shape;30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770668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1" name="Google Shape;321;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74972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84" name="Google Shape;384;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361084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4" name="Google Shape;384;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613959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ci </a:t>
            </a:r>
            <a:r>
              <a:rPr lang="en-US" dirty="0" err="1"/>
              <a:t>printr</a:t>
            </a:r>
            <a:r>
              <a:rPr lang="en-US" dirty="0"/>
              <a:t>-un </a:t>
            </a:r>
            <a:r>
              <a:rPr lang="en-US" dirty="0" err="1"/>
              <a:t>regim</a:t>
            </a:r>
            <a:r>
              <a:rPr lang="en-US" dirty="0"/>
              <a:t> de </a:t>
            </a:r>
            <a:r>
              <a:rPr lang="en-US" dirty="0" err="1"/>
              <a:t>protecție</a:t>
            </a:r>
            <a:r>
              <a:rPr lang="en-US" dirty="0"/>
              <a:t> care </a:t>
            </a:r>
            <a:r>
              <a:rPr lang="en-US" dirty="0" err="1"/>
              <a:t>permite</a:t>
            </a:r>
            <a:r>
              <a:rPr lang="en-US" dirty="0"/>
              <a:t> </a:t>
            </a:r>
            <a:r>
              <a:rPr lang="en-US" dirty="0" err="1"/>
              <a:t>activități</a:t>
            </a:r>
            <a:r>
              <a:rPr lang="en-US" dirty="0"/>
              <a:t> </a:t>
            </a:r>
            <a:r>
              <a:rPr lang="en-US" dirty="0" err="1"/>
              <a:t>tradiționale</a:t>
            </a:r>
            <a:r>
              <a:rPr lang="en-US" dirty="0"/>
              <a:t> (</a:t>
            </a:r>
            <a:r>
              <a:rPr lang="en-US" dirty="0" err="1"/>
              <a:t>agricultură</a:t>
            </a:r>
            <a:r>
              <a:rPr lang="en-US" dirty="0"/>
              <a:t>, </a:t>
            </a:r>
            <a:r>
              <a:rPr lang="en-US" dirty="0" err="1"/>
              <a:t>silvicultură</a:t>
            </a:r>
            <a:r>
              <a:rPr lang="en-US" dirty="0"/>
              <a:t>, </a:t>
            </a:r>
            <a:r>
              <a:rPr lang="en-US" dirty="0" err="1"/>
              <a:t>turism</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Este </a:t>
            </a:r>
            <a:r>
              <a:rPr lang="en-US" dirty="0" err="1"/>
              <a:t>cea</a:t>
            </a:r>
            <a:r>
              <a:rPr lang="en-US" dirty="0"/>
              <a:t> </a:t>
            </a:r>
            <a:r>
              <a:rPr lang="en-US" dirty="0" err="1"/>
              <a:t>mai</a:t>
            </a:r>
            <a:r>
              <a:rPr lang="en-US" dirty="0"/>
              <a:t> mare </a:t>
            </a:r>
            <a:r>
              <a:rPr lang="en-US" dirty="0" err="1"/>
              <a:t>rețea</a:t>
            </a:r>
            <a:r>
              <a:rPr lang="en-US" dirty="0"/>
              <a:t> </a:t>
            </a:r>
            <a:r>
              <a:rPr lang="en-US" dirty="0" err="1"/>
              <a:t>coordonată</a:t>
            </a:r>
            <a:r>
              <a:rPr lang="en-US" dirty="0"/>
              <a:t> de </a:t>
            </a:r>
            <a:r>
              <a:rPr lang="en-US" dirty="0" err="1"/>
              <a:t>arii</a:t>
            </a:r>
            <a:r>
              <a:rPr lang="en-US" dirty="0"/>
              <a:t> </a:t>
            </a:r>
            <a:r>
              <a:rPr lang="en-US" dirty="0" err="1"/>
              <a:t>protejate</a:t>
            </a:r>
            <a:r>
              <a:rPr lang="en-US" dirty="0"/>
              <a:t> din </a:t>
            </a:r>
            <a:r>
              <a:rPr lang="en-US" dirty="0" err="1"/>
              <a:t>lume</a:t>
            </a:r>
            <a:r>
              <a:rPr lang="en-US" dirty="0"/>
              <a:t>, </a:t>
            </a:r>
          </a:p>
          <a:p>
            <a:endParaRPr lang="en-US" dirty="0"/>
          </a:p>
        </p:txBody>
      </p:sp>
      <p:sp>
        <p:nvSpPr>
          <p:cNvPr id="4" name="Substituent număr diapozitiv 3"/>
          <p:cNvSpPr>
            <a:spLocks noGrp="1"/>
          </p:cNvSpPr>
          <p:nvPr>
            <p:ph type="sldNum" sz="quarter" idx="5"/>
          </p:nvPr>
        </p:nvSpPr>
        <p:spPr/>
        <p:txBody>
          <a:bodyPr/>
          <a:lstStyle/>
          <a:p>
            <a:fld id="{7157EFB4-0042-4A72-A14B-9D84208D51BB}" type="slidenum">
              <a:rPr lang="es-ES" smtClean="0"/>
              <a:t>13</a:t>
            </a:fld>
            <a:endParaRPr lang="es-ES"/>
          </a:p>
        </p:txBody>
      </p:sp>
    </p:spTree>
    <p:extLst>
      <p:ext uri="{BB962C8B-B14F-4D97-AF65-F5344CB8AC3E}">
        <p14:creationId xmlns:p14="http://schemas.microsoft.com/office/powerpoint/2010/main" val="16231883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3275499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9"/>
        <p:cNvGrpSpPr/>
        <p:nvPr/>
      </p:nvGrpSpPr>
      <p:grpSpPr>
        <a:xfrm>
          <a:off x="0" y="0"/>
          <a:ext cx="0" cy="0"/>
          <a:chOff x="0" y="0"/>
          <a:chExt cx="0" cy="0"/>
        </a:xfrm>
      </p:grpSpPr>
      <p:sp>
        <p:nvSpPr>
          <p:cNvPr id="20" name="Google Shape;20;p3"/>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3"/>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22" name="Google Shape;22;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7608380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5"/>
        <p:cNvGrpSpPr/>
        <p:nvPr/>
      </p:nvGrpSpPr>
      <p:grpSpPr>
        <a:xfrm>
          <a:off x="0" y="0"/>
          <a:ext cx="0" cy="0"/>
          <a:chOff x="0" y="0"/>
          <a:chExt cx="0" cy="0"/>
        </a:xfrm>
      </p:grpSpPr>
      <p:sp>
        <p:nvSpPr>
          <p:cNvPr id="26" name="Google Shape;26;p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8" name="Google Shape;28;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7416871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1"/>
        <p:cNvGrpSpPr/>
        <p:nvPr/>
      </p:nvGrpSpPr>
      <p:grpSpPr>
        <a:xfrm>
          <a:off x="0" y="0"/>
          <a:ext cx="0" cy="0"/>
          <a:chOff x="0" y="0"/>
          <a:chExt cx="0" cy="0"/>
        </a:xfrm>
      </p:grpSpPr>
      <p:sp>
        <p:nvSpPr>
          <p:cNvPr id="32" name="Google Shape;32;p5"/>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4" name="Google Shape;34;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8530432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7"/>
        <p:cNvGrpSpPr/>
        <p:nvPr/>
      </p:nvGrpSpPr>
      <p:grpSpPr>
        <a:xfrm>
          <a:off x="0" y="0"/>
          <a:ext cx="0" cy="0"/>
          <a:chOff x="0" y="0"/>
          <a:chExt cx="0" cy="0"/>
        </a:xfrm>
      </p:grpSpPr>
      <p:sp>
        <p:nvSpPr>
          <p:cNvPr id="38" name="Google Shape;38;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40" name="Google Shape;40;p6"/>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41" name="Google Shape;41;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9200326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4"/>
        <p:cNvGrpSpPr/>
        <p:nvPr/>
      </p:nvGrpSpPr>
      <p:grpSpPr>
        <a:xfrm>
          <a:off x="0" y="0"/>
          <a:ext cx="0" cy="0"/>
          <a:chOff x="0" y="0"/>
          <a:chExt cx="0" cy="0"/>
        </a:xfrm>
      </p:grpSpPr>
      <p:sp>
        <p:nvSpPr>
          <p:cNvPr id="45" name="Google Shape;45;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7" name="Google Shape;47;p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8" name="Google Shape;48;p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9" name="Google Shape;49;p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50" name="Google Shape;50;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0018925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3"/>
        <p:cNvGrpSpPr/>
        <p:nvPr/>
      </p:nvGrpSpPr>
      <p:grpSpPr>
        <a:xfrm>
          <a:off x="0" y="0"/>
          <a:ext cx="0" cy="0"/>
          <a:chOff x="0" y="0"/>
          <a:chExt cx="0" cy="0"/>
        </a:xfrm>
      </p:grpSpPr>
      <p:sp>
        <p:nvSpPr>
          <p:cNvPr id="54" name="Google Shape;54;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9943719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61" name="Google Shape;61;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2" name="Google Shape;62;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301412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0"/>
          <p:cNvSpPr>
            <a:spLocks noGrp="1"/>
          </p:cNvSpPr>
          <p:nvPr>
            <p:ph type="pic" idx="2"/>
          </p:nvPr>
        </p:nvSpPr>
        <p:spPr>
          <a:xfrm>
            <a:off x="1792288" y="612775"/>
            <a:ext cx="5486400" cy="4114800"/>
          </a:xfrm>
          <a:prstGeom prst="rect">
            <a:avLst/>
          </a:prstGeom>
          <a:noFill/>
          <a:ln>
            <a:noFill/>
          </a:ln>
        </p:spPr>
      </p:sp>
      <p:sp>
        <p:nvSpPr>
          <p:cNvPr id="68" name="Google Shape;68;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9" name="Google Shape;69;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402038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3181055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1161323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67587035"/>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42.png"/><Relationship Id="rId18" Type="http://schemas.openxmlformats.org/officeDocument/2006/relationships/image" Target="../media/image92.svg"/><Relationship Id="rId3" Type="http://schemas.openxmlformats.org/officeDocument/2006/relationships/notesSlide" Target="../notesSlides/notesSlide7.xml"/><Relationship Id="rId21" Type="http://schemas.openxmlformats.org/officeDocument/2006/relationships/image" Target="../media/image49.png"/><Relationship Id="rId7" Type="http://schemas.openxmlformats.org/officeDocument/2006/relationships/image" Target="../media/image18.png"/><Relationship Id="rId12" Type="http://schemas.openxmlformats.org/officeDocument/2006/relationships/image" Target="../media/image45.png"/><Relationship Id="rId17" Type="http://schemas.openxmlformats.org/officeDocument/2006/relationships/image" Target="../media/image47.png"/><Relationship Id="rId25" Type="http://schemas.openxmlformats.org/officeDocument/2006/relationships/image" Target="../media/image51.png"/><Relationship Id="rId2" Type="http://schemas.openxmlformats.org/officeDocument/2006/relationships/slideLayout" Target="../slideLayouts/slideLayout7.xml"/><Relationship Id="rId16" Type="http://schemas.openxmlformats.org/officeDocument/2006/relationships/image" Target="../media/image90.svg"/><Relationship Id="rId20" Type="http://schemas.openxmlformats.org/officeDocument/2006/relationships/image" Target="../media/image94.svg"/><Relationship Id="rId1" Type="http://schemas.openxmlformats.org/officeDocument/2006/relationships/themeOverride" Target="../theme/themeOverride3.xml"/><Relationship Id="rId6" Type="http://schemas.openxmlformats.org/officeDocument/2006/relationships/image" Target="../media/image17.png"/><Relationship Id="rId11" Type="http://schemas.openxmlformats.org/officeDocument/2006/relationships/image" Target="../media/image88.svg"/><Relationship Id="rId24" Type="http://schemas.openxmlformats.org/officeDocument/2006/relationships/image" Target="../media/image32.png"/><Relationship Id="rId5" Type="http://schemas.openxmlformats.org/officeDocument/2006/relationships/image" Target="../media/image2.png"/><Relationship Id="rId15" Type="http://schemas.openxmlformats.org/officeDocument/2006/relationships/image" Target="../media/image46.png"/><Relationship Id="rId23" Type="http://schemas.openxmlformats.org/officeDocument/2006/relationships/image" Target="../media/image30.jpg"/><Relationship Id="rId10" Type="http://schemas.openxmlformats.org/officeDocument/2006/relationships/image" Target="../media/image44.png"/><Relationship Id="rId19" Type="http://schemas.openxmlformats.org/officeDocument/2006/relationships/image" Target="../media/image48.png"/><Relationship Id="rId4" Type="http://schemas.openxmlformats.org/officeDocument/2006/relationships/image" Target="../media/image43.png"/><Relationship Id="rId9" Type="http://schemas.openxmlformats.org/officeDocument/2006/relationships/image" Target="../media/image36.png"/><Relationship Id="rId14" Type="http://schemas.openxmlformats.org/officeDocument/2006/relationships/image" Target="../media/image29.png"/><Relationship Id="rId22" Type="http://schemas.openxmlformats.org/officeDocument/2006/relationships/image" Target="../media/image50.png"/></Relationships>
</file>

<file path=ppt/slides/_rels/slide11.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56.png"/><Relationship Id="rId18" Type="http://schemas.openxmlformats.org/officeDocument/2006/relationships/image" Target="../media/image50.png"/><Relationship Id="rId3" Type="http://schemas.openxmlformats.org/officeDocument/2006/relationships/notesSlide" Target="../notesSlides/notesSlide8.xml"/><Relationship Id="rId7" Type="http://schemas.openxmlformats.org/officeDocument/2006/relationships/image" Target="../media/image2.png"/><Relationship Id="rId12" Type="http://schemas.openxmlformats.org/officeDocument/2006/relationships/image" Target="../media/image55.png"/><Relationship Id="rId17" Type="http://schemas.openxmlformats.org/officeDocument/2006/relationships/image" Target="../media/image59.png"/><Relationship Id="rId2" Type="http://schemas.openxmlformats.org/officeDocument/2006/relationships/slideLayout" Target="../slideLayouts/slideLayout7.xml"/><Relationship Id="rId16" Type="http://schemas.openxmlformats.org/officeDocument/2006/relationships/image" Target="../media/image32.png"/><Relationship Id="rId20" Type="http://schemas.openxmlformats.org/officeDocument/2006/relationships/image" Target="../media/image94.svg"/><Relationship Id="rId1" Type="http://schemas.openxmlformats.org/officeDocument/2006/relationships/themeOverride" Target="../theme/themeOverride4.xml"/><Relationship Id="rId6" Type="http://schemas.openxmlformats.org/officeDocument/2006/relationships/image" Target="../media/image53.png"/><Relationship Id="rId11" Type="http://schemas.openxmlformats.org/officeDocument/2006/relationships/image" Target="../media/image54.png"/><Relationship Id="rId5" Type="http://schemas.openxmlformats.org/officeDocument/2006/relationships/image" Target="../media/image31.jpg"/><Relationship Id="rId15" Type="http://schemas.openxmlformats.org/officeDocument/2006/relationships/image" Target="../media/image58.png"/><Relationship Id="rId10" Type="http://schemas.openxmlformats.org/officeDocument/2006/relationships/image" Target="../media/image19.png"/><Relationship Id="rId19" Type="http://schemas.openxmlformats.org/officeDocument/2006/relationships/image" Target="../media/image60.png"/><Relationship Id="rId4" Type="http://schemas.openxmlformats.org/officeDocument/2006/relationships/image" Target="../media/image52.jpg"/><Relationship Id="rId9" Type="http://schemas.openxmlformats.org/officeDocument/2006/relationships/image" Target="../media/image18.png"/><Relationship Id="rId14" Type="http://schemas.openxmlformats.org/officeDocument/2006/relationships/image" Target="../media/image57.png"/></Relationships>
</file>

<file path=ppt/slides/_rels/slide1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61.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5.png"/></Relationships>
</file>

<file path=ppt/slides/_rels/slide1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62.png"/><Relationship Id="rId7"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1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63.png"/><Relationship Id="rId7"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1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64.png"/></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6.png"/><Relationship Id="rId7"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7.png"/><Relationship Id="rId11" Type="http://schemas.microsoft.com/office/2007/relationships/hdphoto" Target="../media/hdphoto1.wdp"/><Relationship Id="rId5" Type="http://schemas.openxmlformats.org/officeDocument/2006/relationships/image" Target="../media/image2.png"/><Relationship Id="rId10" Type="http://schemas.openxmlformats.org/officeDocument/2006/relationships/image" Target="../media/image21.png"/><Relationship Id="rId4" Type="http://schemas.openxmlformats.org/officeDocument/2006/relationships/image" Target="../media/image12.svg"/><Relationship Id="rId9" Type="http://schemas.openxmlformats.org/officeDocument/2006/relationships/image" Target="../media/image20.pn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2.png"/><Relationship Id="rId7"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2.png"/><Relationship Id="rId4" Type="http://schemas.openxmlformats.org/officeDocument/2006/relationships/image" Target="../media/image23.png"/></Relationships>
</file>

<file path=ppt/slides/_rels/slide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4.png"/><Relationship Id="rId7"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2.png"/><Relationship Id="rId9"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7" Type="http://schemas.microsoft.com/office/2007/relationships/hdphoto" Target="../media/hdphoto3.wdp"/><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png"/><Relationship Id="rId7" Type="http://schemas.openxmlformats.org/officeDocument/2006/relationships/image" Target="../media/image27.png"/><Relationship Id="rId2" Type="http://schemas.openxmlformats.org/officeDocument/2006/relationships/slideLayout" Target="../slideLayouts/slideLayout7.xml"/><Relationship Id="rId1" Type="http://schemas.openxmlformats.org/officeDocument/2006/relationships/themeOverride" Target="../theme/themeOverride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29.png"/></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63.svg"/><Relationship Id="rId3" Type="http://schemas.openxmlformats.org/officeDocument/2006/relationships/notesSlide" Target="../notesSlides/notesSlide5.xml"/><Relationship Id="rId7" Type="http://schemas.openxmlformats.org/officeDocument/2006/relationships/image" Target="../media/image17.png"/><Relationship Id="rId12" Type="http://schemas.openxmlformats.org/officeDocument/2006/relationships/image" Target="../media/image34.png"/><Relationship Id="rId2" Type="http://schemas.openxmlformats.org/officeDocument/2006/relationships/slideLayout" Target="../slideLayouts/slideLayout7.xml"/><Relationship Id="rId16" Type="http://schemas.openxmlformats.org/officeDocument/2006/relationships/image" Target="../media/image36.png"/><Relationship Id="rId1" Type="http://schemas.openxmlformats.org/officeDocument/2006/relationships/themeOverride" Target="../theme/themeOverride2.xml"/><Relationship Id="rId6" Type="http://schemas.openxmlformats.org/officeDocument/2006/relationships/image" Target="../media/image2.png"/><Relationship Id="rId11" Type="http://schemas.openxmlformats.org/officeDocument/2006/relationships/image" Target="../media/image33.png"/><Relationship Id="rId5" Type="http://schemas.openxmlformats.org/officeDocument/2006/relationships/image" Target="../media/image31.jpg"/><Relationship Id="rId15" Type="http://schemas.openxmlformats.org/officeDocument/2006/relationships/image" Target="../media/image65.svg"/><Relationship Id="rId10" Type="http://schemas.openxmlformats.org/officeDocument/2006/relationships/image" Target="../media/image32.png"/><Relationship Id="rId4" Type="http://schemas.openxmlformats.org/officeDocument/2006/relationships/image" Target="../media/image30.jpg"/><Relationship Id="rId9" Type="http://schemas.openxmlformats.org/officeDocument/2006/relationships/image" Target="../media/image19.png"/><Relationship Id="rId14" Type="http://schemas.openxmlformats.org/officeDocument/2006/relationships/image" Target="../media/image35.png"/></Relationships>
</file>

<file path=ppt/slides/_rels/slide9.xml.rels><?xml version="1.0" encoding="UTF-8" standalone="yes"?>
<Relationships xmlns="http://schemas.openxmlformats.org/package/2006/relationships"><Relationship Id="rId8" Type="http://schemas.openxmlformats.org/officeDocument/2006/relationships/image" Target="../media/image38.jpg"/><Relationship Id="rId3" Type="http://schemas.openxmlformats.org/officeDocument/2006/relationships/image" Target="../media/image2.png"/><Relationship Id="rId7" Type="http://schemas.openxmlformats.org/officeDocument/2006/relationships/image" Target="../media/image37.jpg"/><Relationship Id="rId12" Type="http://schemas.openxmlformats.org/officeDocument/2006/relationships/image" Target="../media/image42.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19.png"/><Relationship Id="rId11" Type="http://schemas.openxmlformats.org/officeDocument/2006/relationships/image" Target="../media/image41.png"/><Relationship Id="rId5" Type="http://schemas.openxmlformats.org/officeDocument/2006/relationships/image" Target="../media/image18.png"/><Relationship Id="rId10" Type="http://schemas.openxmlformats.org/officeDocument/2006/relationships/image" Target="../media/image40.png"/><Relationship Id="rId4" Type="http://schemas.openxmlformats.org/officeDocument/2006/relationships/image" Target="../media/image17.png"/><Relationship Id="rId9"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1DEAC"/>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6109094" y="-1446821"/>
            <a:ext cx="15438240" cy="12658353"/>
            <a:chOff x="-156210" y="-476250"/>
            <a:chExt cx="10537190" cy="8639810"/>
          </a:xfrm>
        </p:grpSpPr>
        <p:sp>
          <p:nvSpPr>
            <p:cNvPr id="3" name="Freeform 3"/>
            <p:cNvSpPr/>
            <p:nvPr/>
          </p:nvSpPr>
          <p:spPr>
            <a:xfrm>
              <a:off x="-156337" y="-476250"/>
              <a:ext cx="10537317" cy="8640318"/>
            </a:xfrm>
            <a:custGeom>
              <a:avLst/>
              <a:gdLst/>
              <a:ahLst/>
              <a:cxnLst/>
              <a:rect l="l" t="t" r="r" b="b"/>
              <a:pathLst>
                <a:path w="10537317" h="8640318">
                  <a:moveTo>
                    <a:pt x="173736" y="3931285"/>
                  </a:moveTo>
                  <a:cubicBezTo>
                    <a:pt x="173736" y="3931285"/>
                    <a:pt x="468376" y="1203579"/>
                    <a:pt x="3608959" y="573278"/>
                  </a:cubicBezTo>
                  <a:cubicBezTo>
                    <a:pt x="6465189" y="0"/>
                    <a:pt x="7449439" y="2136521"/>
                    <a:pt x="8105648" y="2580386"/>
                  </a:cubicBezTo>
                  <a:cubicBezTo>
                    <a:pt x="8761857" y="3024251"/>
                    <a:pt x="9514459" y="2985643"/>
                    <a:pt x="9746107" y="3333115"/>
                  </a:cubicBezTo>
                  <a:cubicBezTo>
                    <a:pt x="9868154" y="3516249"/>
                    <a:pt x="9897363" y="3863213"/>
                    <a:pt x="10247884" y="4143629"/>
                  </a:cubicBezTo>
                  <a:cubicBezTo>
                    <a:pt x="10537317" y="4375150"/>
                    <a:pt x="10074148" y="7212076"/>
                    <a:pt x="5577459" y="7926197"/>
                  </a:cubicBezTo>
                  <a:cubicBezTo>
                    <a:pt x="1080770" y="8640318"/>
                    <a:pt x="0" y="6266561"/>
                    <a:pt x="173736" y="3931285"/>
                  </a:cubicBezTo>
                  <a:close/>
                </a:path>
              </a:pathLst>
            </a:custGeom>
            <a:blipFill>
              <a:blip r:embed="rId3" cstate="print">
                <a:extLst>
                  <a:ext uri="{28A0092B-C50C-407E-A947-70E740481C1C}">
                    <a14:useLocalDpi xmlns:a14="http://schemas.microsoft.com/office/drawing/2010/main" val="0"/>
                  </a:ext>
                </a:extLst>
              </a:blip>
              <a:stretch>
                <a:fillRect l="1537" t="6013"/>
              </a:stretch>
            </a:blipFill>
          </p:spPr>
          <p:txBody>
            <a:bodyPr/>
            <a:lstStyle/>
            <a:p>
              <a:endParaRPr lang="es-ES" dirty="0"/>
            </a:p>
          </p:txBody>
        </p:sp>
      </p:grpSp>
      <p:grpSp>
        <p:nvGrpSpPr>
          <p:cNvPr id="4" name="Group 4"/>
          <p:cNvGrpSpPr/>
          <p:nvPr/>
        </p:nvGrpSpPr>
        <p:grpSpPr>
          <a:xfrm>
            <a:off x="-1701578" y="8197052"/>
            <a:ext cx="21228627" cy="2504209"/>
            <a:chOff x="0" y="0"/>
            <a:chExt cx="5591079" cy="659545"/>
          </a:xfrm>
        </p:grpSpPr>
        <p:sp>
          <p:nvSpPr>
            <p:cNvPr id="5" name="Freeform 5"/>
            <p:cNvSpPr/>
            <p:nvPr/>
          </p:nvSpPr>
          <p:spPr>
            <a:xfrm>
              <a:off x="0" y="0"/>
              <a:ext cx="5591079" cy="659545"/>
            </a:xfrm>
            <a:custGeom>
              <a:avLst/>
              <a:gdLst/>
              <a:ahLst/>
              <a:cxnLst/>
              <a:rect l="l" t="t" r="r" b="b"/>
              <a:pathLst>
                <a:path w="5591079" h="659545">
                  <a:moveTo>
                    <a:pt x="0" y="0"/>
                  </a:moveTo>
                  <a:lnTo>
                    <a:pt x="5591079" y="0"/>
                  </a:lnTo>
                  <a:lnTo>
                    <a:pt x="5591079" y="659545"/>
                  </a:lnTo>
                  <a:lnTo>
                    <a:pt x="0" y="659545"/>
                  </a:lnTo>
                  <a:close/>
                </a:path>
              </a:pathLst>
            </a:custGeom>
            <a:solidFill>
              <a:srgbClr val="23371F"/>
            </a:solidFill>
          </p:spPr>
          <p:txBody>
            <a:bodyPr/>
            <a:lstStyle/>
            <a:p>
              <a:endParaRPr lang="es-ES"/>
            </a:p>
          </p:txBody>
        </p:sp>
        <p:sp>
          <p:nvSpPr>
            <p:cNvPr id="6" name="TextBox 6"/>
            <p:cNvSpPr txBox="1"/>
            <p:nvPr/>
          </p:nvSpPr>
          <p:spPr>
            <a:xfrm>
              <a:off x="0" y="-76200"/>
              <a:ext cx="5591079" cy="735745"/>
            </a:xfrm>
            <a:prstGeom prst="rect">
              <a:avLst/>
            </a:prstGeom>
          </p:spPr>
          <p:txBody>
            <a:bodyPr lIns="50800" tIns="50800" rIns="50800" bIns="50800" rtlCol="0" anchor="ctr"/>
            <a:lstStyle/>
            <a:p>
              <a:pPr algn="ctr">
                <a:lnSpc>
                  <a:spcPts val="3500"/>
                </a:lnSpc>
              </a:pPr>
              <a:endParaRPr/>
            </a:p>
          </p:txBody>
        </p:sp>
      </p:grpSp>
      <p:sp>
        <p:nvSpPr>
          <p:cNvPr id="7" name="Freeform 7"/>
          <p:cNvSpPr/>
          <p:nvPr/>
        </p:nvSpPr>
        <p:spPr>
          <a:xfrm>
            <a:off x="418929" y="7106508"/>
            <a:ext cx="3569658" cy="2771182"/>
          </a:xfrm>
          <a:custGeom>
            <a:avLst/>
            <a:gdLst/>
            <a:ahLst/>
            <a:cxnLst/>
            <a:rect l="l" t="t" r="r" b="b"/>
            <a:pathLst>
              <a:path w="3569658" h="2771182">
                <a:moveTo>
                  <a:pt x="0" y="0"/>
                </a:moveTo>
                <a:lnTo>
                  <a:pt x="3569658" y="0"/>
                </a:lnTo>
                <a:lnTo>
                  <a:pt x="3569658" y="2771182"/>
                </a:lnTo>
                <a:lnTo>
                  <a:pt x="0" y="2771182"/>
                </a:lnTo>
                <a:lnTo>
                  <a:pt x="0" y="0"/>
                </a:lnTo>
                <a:close/>
              </a:path>
            </a:pathLst>
          </a:custGeom>
          <a:blipFill>
            <a:blip r:embed="rId4">
              <a:extLst>
                <a:ext uri="{28A0092B-C50C-407E-A947-70E740481C1C}">
                  <a14:useLocalDpi xmlns:a14="http://schemas.microsoft.com/office/drawing/2010/main" val="0"/>
                </a:ext>
              </a:extLst>
            </a:blip>
            <a:stretch>
              <a:fillRect/>
            </a:stretch>
          </a:blipFill>
        </p:spPr>
        <p:txBody>
          <a:bodyPr/>
          <a:lstStyle/>
          <a:p>
            <a:endParaRPr lang="es-ES"/>
          </a:p>
        </p:txBody>
      </p:sp>
      <p:sp>
        <p:nvSpPr>
          <p:cNvPr id="8" name="Freeform 8"/>
          <p:cNvSpPr/>
          <p:nvPr/>
        </p:nvSpPr>
        <p:spPr>
          <a:xfrm>
            <a:off x="10941578" y="8584915"/>
            <a:ext cx="3876972" cy="864242"/>
          </a:xfrm>
          <a:custGeom>
            <a:avLst/>
            <a:gdLst/>
            <a:ahLst/>
            <a:cxnLst/>
            <a:rect l="l" t="t" r="r" b="b"/>
            <a:pathLst>
              <a:path w="3876972" h="864242">
                <a:moveTo>
                  <a:pt x="0" y="0"/>
                </a:moveTo>
                <a:lnTo>
                  <a:pt x="3876972" y="0"/>
                </a:lnTo>
                <a:lnTo>
                  <a:pt x="3876972" y="864242"/>
                </a:lnTo>
                <a:lnTo>
                  <a:pt x="0" y="864242"/>
                </a:lnTo>
                <a:lnTo>
                  <a:pt x="0" y="0"/>
                </a:lnTo>
                <a:close/>
              </a:path>
            </a:pathLst>
          </a:custGeom>
          <a:blipFill>
            <a:blip r:embed="rId5">
              <a:extLst>
                <a:ext uri="{28A0092B-C50C-407E-A947-70E740481C1C}">
                  <a14:useLocalDpi xmlns:a14="http://schemas.microsoft.com/office/drawing/2010/main" val="0"/>
                </a:ext>
              </a:extLst>
            </a:blip>
            <a:stretch>
              <a:fillRect/>
            </a:stretch>
          </a:blipFill>
        </p:spPr>
        <p:txBody>
          <a:bodyPr/>
          <a:lstStyle/>
          <a:p>
            <a:endParaRPr lang="es-ES"/>
          </a:p>
        </p:txBody>
      </p:sp>
      <p:sp>
        <p:nvSpPr>
          <p:cNvPr id="9" name="Freeform 9"/>
          <p:cNvSpPr/>
          <p:nvPr/>
        </p:nvSpPr>
        <p:spPr>
          <a:xfrm>
            <a:off x="15247456" y="8658863"/>
            <a:ext cx="2429566" cy="716346"/>
          </a:xfrm>
          <a:custGeom>
            <a:avLst/>
            <a:gdLst/>
            <a:ahLst/>
            <a:cxnLst/>
            <a:rect l="l" t="t" r="r" b="b"/>
            <a:pathLst>
              <a:path w="2429566" h="716346">
                <a:moveTo>
                  <a:pt x="0" y="0"/>
                </a:moveTo>
                <a:lnTo>
                  <a:pt x="2429566" y="0"/>
                </a:lnTo>
                <a:lnTo>
                  <a:pt x="2429566" y="716346"/>
                </a:lnTo>
                <a:lnTo>
                  <a:pt x="0" y="716346"/>
                </a:lnTo>
                <a:lnTo>
                  <a:pt x="0" y="0"/>
                </a:lnTo>
                <a:close/>
              </a:path>
            </a:pathLst>
          </a:custGeom>
          <a:blipFill>
            <a:blip r:embed="rId6">
              <a:extLst>
                <a:ext uri="{28A0092B-C50C-407E-A947-70E740481C1C}">
                  <a14:useLocalDpi xmlns:a14="http://schemas.microsoft.com/office/drawing/2010/main" val="0"/>
                </a:ext>
              </a:extLst>
            </a:blip>
            <a:stretch>
              <a:fillRect/>
            </a:stretch>
          </a:blipFill>
        </p:spPr>
        <p:txBody>
          <a:bodyPr/>
          <a:lstStyle/>
          <a:p>
            <a:endParaRPr lang="es-ES"/>
          </a:p>
        </p:txBody>
      </p:sp>
      <p:sp>
        <p:nvSpPr>
          <p:cNvPr id="10" name="Freeform 10"/>
          <p:cNvSpPr/>
          <p:nvPr/>
        </p:nvSpPr>
        <p:spPr>
          <a:xfrm>
            <a:off x="4379842" y="8492099"/>
            <a:ext cx="5618922" cy="1112719"/>
          </a:xfrm>
          <a:custGeom>
            <a:avLst/>
            <a:gdLst/>
            <a:ahLst/>
            <a:cxnLst/>
            <a:rect l="l" t="t" r="r" b="b"/>
            <a:pathLst>
              <a:path w="5618922" h="1112719">
                <a:moveTo>
                  <a:pt x="0" y="0"/>
                </a:moveTo>
                <a:lnTo>
                  <a:pt x="5618921" y="0"/>
                </a:lnTo>
                <a:lnTo>
                  <a:pt x="5618921" y="1112718"/>
                </a:lnTo>
                <a:lnTo>
                  <a:pt x="0" y="1112718"/>
                </a:lnTo>
                <a:lnTo>
                  <a:pt x="0" y="0"/>
                </a:lnTo>
                <a:close/>
              </a:path>
            </a:pathLst>
          </a:custGeom>
          <a:blipFill>
            <a:blip r:embed="rId7">
              <a:extLst>
                <a:ext uri="{28A0092B-C50C-407E-A947-70E740481C1C}">
                  <a14:useLocalDpi xmlns:a14="http://schemas.microsoft.com/office/drawing/2010/main" val="0"/>
                </a:ext>
              </a:extLst>
            </a:blip>
            <a:stretch>
              <a:fillRect/>
            </a:stretch>
          </a:blipFill>
        </p:spPr>
        <p:txBody>
          <a:bodyPr/>
          <a:lstStyle/>
          <a:p>
            <a:endParaRPr lang="es-ES"/>
          </a:p>
        </p:txBody>
      </p:sp>
      <p:sp>
        <p:nvSpPr>
          <p:cNvPr id="11" name="Freeform 11"/>
          <p:cNvSpPr/>
          <p:nvPr/>
        </p:nvSpPr>
        <p:spPr>
          <a:xfrm rot="-1418253">
            <a:off x="-1496839" y="-3902160"/>
            <a:ext cx="9687042" cy="11607566"/>
          </a:xfrm>
          <a:custGeom>
            <a:avLst/>
            <a:gdLst/>
            <a:ahLst/>
            <a:cxnLst/>
            <a:rect l="l" t="t" r="r" b="b"/>
            <a:pathLst>
              <a:path w="9687042" h="11607566">
                <a:moveTo>
                  <a:pt x="0" y="0"/>
                </a:moveTo>
                <a:lnTo>
                  <a:pt x="9687042" y="0"/>
                </a:lnTo>
                <a:lnTo>
                  <a:pt x="9687042" y="11607566"/>
                </a:lnTo>
                <a:lnTo>
                  <a:pt x="0" y="11607566"/>
                </a:lnTo>
                <a:lnTo>
                  <a:pt x="0" y="0"/>
                </a:lnTo>
                <a:close/>
              </a:path>
            </a:pathLst>
          </a:custGeom>
          <a: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a:blipFill>
        </p:spPr>
        <p:txBody>
          <a:bodyPr/>
          <a:lstStyle/>
          <a:p>
            <a:endParaRPr lang="es-ES"/>
          </a:p>
        </p:txBody>
      </p:sp>
      <p:sp>
        <p:nvSpPr>
          <p:cNvPr id="12" name="TextBox 12"/>
          <p:cNvSpPr txBox="1"/>
          <p:nvPr/>
        </p:nvSpPr>
        <p:spPr>
          <a:xfrm>
            <a:off x="990600" y="2389572"/>
            <a:ext cx="7735958" cy="2492990"/>
          </a:xfrm>
          <a:prstGeom prst="rect">
            <a:avLst/>
          </a:prstGeom>
        </p:spPr>
        <p:txBody>
          <a:bodyPr wrap="square" lIns="0" tIns="0" rIns="0" bIns="0" rtlCol="0" anchor="t">
            <a:spAutoFit/>
          </a:bodyPr>
          <a:lstStyle/>
          <a:p>
            <a:r>
              <a:rPr sz="3200" b="1"/>
              <a:t>ZIUA ZIMBRULUI 2026</a:t>
            </a:r>
          </a:p>
          <a:p>
            <a:r>
              <a:rPr sz="3200" b="1"/>
              <a:t>De la sol la pădure</a:t>
            </a:r>
          </a:p>
          <a:p>
            <a:r>
              <a:rPr sz="3200" b="1"/>
              <a:t>Citizen Science, educație și biodiversitate</a:t>
            </a:r>
          </a:p>
          <a:p>
            <a:r>
              <a:rPr sz="3200" b="1"/>
              <a:t>în Vânători-Neamț</a:t>
            </a:r>
          </a:p>
        </p:txBody>
      </p:sp>
      <p:sp>
        <p:nvSpPr>
          <p:cNvPr id="14" name="Freeform 14"/>
          <p:cNvSpPr/>
          <p:nvPr/>
        </p:nvSpPr>
        <p:spPr>
          <a:xfrm rot="16942829">
            <a:off x="12035554" y="-4462040"/>
            <a:ext cx="6423802" cy="8308848"/>
          </a:xfrm>
          <a:custGeom>
            <a:avLst/>
            <a:gdLst/>
            <a:ahLst/>
            <a:cxnLst/>
            <a:rect l="l" t="t" r="r" b="b"/>
            <a:pathLst>
              <a:path w="5788632" h="6936269">
                <a:moveTo>
                  <a:pt x="0" y="0"/>
                </a:moveTo>
                <a:lnTo>
                  <a:pt x="5788631" y="0"/>
                </a:lnTo>
                <a:lnTo>
                  <a:pt x="5788631" y="6936269"/>
                </a:lnTo>
                <a:lnTo>
                  <a:pt x="0" y="6936269"/>
                </a:lnTo>
                <a:lnTo>
                  <a:pt x="0" y="0"/>
                </a:lnTo>
                <a:close/>
              </a:path>
            </a:pathLst>
          </a:custGeom>
          <a: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a:blipFill>
        </p:spPr>
        <p:txBody>
          <a:bodyPr/>
          <a:lstStyle/>
          <a:p>
            <a:endParaRPr lang="es-ES"/>
          </a:p>
        </p:txBody>
      </p:sp>
      <p:sp>
        <p:nvSpPr>
          <p:cNvPr id="17" name="TextBox 17"/>
          <p:cNvSpPr txBox="1"/>
          <p:nvPr/>
        </p:nvSpPr>
        <p:spPr>
          <a:xfrm>
            <a:off x="839336" y="9671492"/>
            <a:ext cx="16837686" cy="426720"/>
          </a:xfrm>
          <a:prstGeom prst="rect">
            <a:avLst/>
          </a:prstGeom>
        </p:spPr>
        <p:txBody>
          <a:bodyPr lIns="0" tIns="0" rIns="0" bIns="0" rtlCol="0" anchor="t">
            <a:spAutoFit/>
          </a:bodyPr>
          <a:lstStyle/>
          <a:p>
            <a:pPr algn="just">
              <a:lnSpc>
                <a:spcPts val="1679"/>
              </a:lnSpc>
            </a:pPr>
            <a:r>
              <a:rPr lang="en-US" sz="1199">
                <a:solidFill>
                  <a:srgbClr val="C1DEAC"/>
                </a:solidFill>
                <a:latin typeface="Calibri (MS)"/>
              </a:rPr>
              <a:t>Funded by the European Union under GA no. 101112869 – ECHO and co-funded by UK Research and Innovation (UKRI). Views and opinions expressed are however those of the author(s) only and do not necessarily reflect those of the European Union, UKRI, or the European Research Executive Agency (REA). Neither the European Union, UKRI nor the REA can be held responsible for them.</a:t>
            </a:r>
          </a:p>
        </p:txBody>
      </p:sp>
      <p:sp>
        <p:nvSpPr>
          <p:cNvPr id="15" name="TextBox 13">
            <a:extLst>
              <a:ext uri="{FF2B5EF4-FFF2-40B4-BE49-F238E27FC236}">
                <a16:creationId xmlns:a16="http://schemas.microsoft.com/office/drawing/2014/main" xmlns="" id="{BB7E0DE4-777C-EAFA-8C03-F3AB051A7C20}"/>
              </a:ext>
            </a:extLst>
          </p:cNvPr>
          <p:cNvSpPr txBox="1"/>
          <p:nvPr/>
        </p:nvSpPr>
        <p:spPr>
          <a:xfrm>
            <a:off x="2057400" y="4949236"/>
            <a:ext cx="4876800" cy="1615827"/>
          </a:xfrm>
          <a:prstGeom prst="rect">
            <a:avLst/>
          </a:prstGeom>
        </p:spPr>
        <p:txBody>
          <a:bodyPr wrap="square" lIns="0" tIns="0" rIns="0" bIns="0" rtlCol="0" anchor="t">
            <a:spAutoFit/>
          </a:bodyPr>
          <a:lstStyle/>
          <a:p>
            <a:r>
              <a:rPr sz="2000"/>
              <a:t>O intervenție de 15 minute despre cum pot copiii și comunitatea să observe solul, pădurea și viața din jur.</a:t>
            </a:r>
          </a:p>
        </p:txBody>
      </p:sp>
      <p:pic>
        <p:nvPicPr>
          <p:cNvPr id="23" name="Picture 22">
            <a:extLst>
              <a:ext uri="{FF2B5EF4-FFF2-40B4-BE49-F238E27FC236}">
                <a16:creationId xmlns:a16="http://schemas.microsoft.com/office/drawing/2014/main" xmlns="" id="{A5911912-E7EA-BFD5-3564-F2B3C14C838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05348" y="389651"/>
            <a:ext cx="4343400" cy="1292162"/>
          </a:xfrm>
          <a:prstGeom prst="rect">
            <a:avLst/>
          </a:prstGeom>
        </p:spPr>
      </p:pic>
      <p:pic>
        <p:nvPicPr>
          <p:cNvPr id="13" name="Picture 12">
            <a:extLst>
              <a:ext uri="{FF2B5EF4-FFF2-40B4-BE49-F238E27FC236}">
                <a16:creationId xmlns:a16="http://schemas.microsoft.com/office/drawing/2014/main" xmlns="" id="{ACF7D9BB-B177-B372-2AFD-83292ED76A57}"/>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2797998" y="312879"/>
            <a:ext cx="4540022" cy="144570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8F7EC"/>
        </a:solidFill>
        <a:effectLst/>
      </p:bgPr>
    </p:bg>
    <p:spTree>
      <p:nvGrpSpPr>
        <p:cNvPr id="1" name="Shape 385"/>
        <p:cNvGrpSpPr/>
        <p:nvPr/>
      </p:nvGrpSpPr>
      <p:grpSpPr>
        <a:xfrm>
          <a:off x="0" y="0"/>
          <a:ext cx="0" cy="0"/>
          <a:chOff x="0" y="0"/>
          <a:chExt cx="0" cy="0"/>
        </a:xfrm>
      </p:grpSpPr>
      <p:sp>
        <p:nvSpPr>
          <p:cNvPr id="51" name="Google Shape;285;p21">
            <a:extLst>
              <a:ext uri="{FF2B5EF4-FFF2-40B4-BE49-F238E27FC236}">
                <a16:creationId xmlns:a16="http://schemas.microsoft.com/office/drawing/2014/main" xmlns="" id="{362E76A8-78B8-425D-BD42-1B0EE52023E0}"/>
              </a:ext>
            </a:extLst>
          </p:cNvPr>
          <p:cNvSpPr/>
          <p:nvPr/>
        </p:nvSpPr>
        <p:spPr>
          <a:xfrm rot="5962312">
            <a:off x="3660816" y="295398"/>
            <a:ext cx="4499892" cy="3678105"/>
          </a:xfrm>
          <a:prstGeom prst="arc">
            <a:avLst>
              <a:gd name="adj1" fmla="val 19632991"/>
              <a:gd name="adj2" fmla="val 3169070"/>
            </a:avLst>
          </a:prstGeom>
          <a:noFill/>
          <a:ln w="28575" cap="flat" cmpd="sng">
            <a:solidFill>
              <a:srgbClr val="4D6E4A"/>
            </a:solidFill>
            <a:prstDash val="lgDash"/>
            <a:round/>
            <a:headEnd type="triangle" w="lg" len="lg"/>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Calibri"/>
              <a:ea typeface="Calibri"/>
              <a:cs typeface="Calibri"/>
              <a:sym typeface="Calibri"/>
            </a:endParaRPr>
          </a:p>
        </p:txBody>
      </p:sp>
      <p:pic>
        <p:nvPicPr>
          <p:cNvPr id="15" name="Grafik 14">
            <a:extLst>
              <a:ext uri="{FF2B5EF4-FFF2-40B4-BE49-F238E27FC236}">
                <a16:creationId xmlns:a16="http://schemas.microsoft.com/office/drawing/2014/main" xmlns="" id="{1C219A14-B216-452F-B4AB-222B23FB2570}"/>
              </a:ext>
            </a:extLst>
          </p:cNvPr>
          <p:cNvPicPr>
            <a:picLocks noChangeAspect="1"/>
          </p:cNvPicPr>
          <p:nvPr/>
        </p:nvPicPr>
        <p:blipFill>
          <a:blip r:embed="rId4"/>
          <a:stretch>
            <a:fillRect/>
          </a:stretch>
        </p:blipFill>
        <p:spPr>
          <a:xfrm>
            <a:off x="9045406" y="5402185"/>
            <a:ext cx="2571145" cy="2847447"/>
          </a:xfrm>
          <a:prstGeom prst="rect">
            <a:avLst/>
          </a:prstGeom>
        </p:spPr>
      </p:pic>
      <p:sp>
        <p:nvSpPr>
          <p:cNvPr id="390" name="Google Shape;390;p25"/>
          <p:cNvSpPr txBox="1"/>
          <p:nvPr/>
        </p:nvSpPr>
        <p:spPr>
          <a:xfrm>
            <a:off x="3102202" y="512576"/>
            <a:ext cx="14442326" cy="1348061"/>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45822"/>
              </a:lnSpc>
              <a:spcBef>
                <a:spcPts val="0"/>
              </a:spcBef>
              <a:spcAft>
                <a:spcPts val="0"/>
              </a:spcAft>
              <a:buClr>
                <a:srgbClr val="000000"/>
              </a:buClr>
              <a:buSzPts val="9600"/>
              <a:buFont typeface="Arial"/>
              <a:buNone/>
              <a:tabLst/>
              <a:defRPr/>
            </a:pPr>
            <a:r>
              <a:rPr kumimoji="0" lang="ro-RO" sz="60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mn-cs"/>
                <a:sym typeface="Gill Sans"/>
              </a:rPr>
              <a:t>Prelevare probe sol</a:t>
            </a:r>
            <a:endParaRPr kumimoji="0" sz="60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mn-cs"/>
              <a:sym typeface="Arial"/>
            </a:endParaRPr>
          </a:p>
        </p:txBody>
      </p:sp>
      <p:sp>
        <p:nvSpPr>
          <p:cNvPr id="391" name="Google Shape;391;p25"/>
          <p:cNvSpPr/>
          <p:nvPr/>
        </p:nvSpPr>
        <p:spPr>
          <a:xfrm>
            <a:off x="0" y="0"/>
            <a:ext cx="18288000" cy="0"/>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392" name="Google Shape;392;p25"/>
          <p:cNvGrpSpPr/>
          <p:nvPr/>
        </p:nvGrpSpPr>
        <p:grpSpPr>
          <a:xfrm>
            <a:off x="-1356135" y="8423986"/>
            <a:ext cx="21228627" cy="2382050"/>
            <a:chOff x="0" y="-76200"/>
            <a:chExt cx="5591079" cy="627371"/>
          </a:xfrm>
        </p:grpSpPr>
        <p:sp>
          <p:nvSpPr>
            <p:cNvPr id="393" name="Google Shape;393;p25"/>
            <p:cNvSpPr/>
            <p:nvPr/>
          </p:nvSpPr>
          <p:spPr>
            <a:xfrm>
              <a:off x="0" y="0"/>
              <a:ext cx="5591079" cy="551171"/>
            </a:xfrm>
            <a:custGeom>
              <a:avLst/>
              <a:gdLst/>
              <a:ahLst/>
              <a:cxnLst/>
              <a:rect l="l" t="t" r="r" b="b"/>
              <a:pathLst>
                <a:path w="5591079" h="551171" extrusionOk="0">
                  <a:moveTo>
                    <a:pt x="0" y="0"/>
                  </a:moveTo>
                  <a:lnTo>
                    <a:pt x="5591079" y="0"/>
                  </a:lnTo>
                  <a:lnTo>
                    <a:pt x="5591079" y="551171"/>
                  </a:lnTo>
                  <a:lnTo>
                    <a:pt x="0" y="551171"/>
                  </a:lnTo>
                  <a:close/>
                </a:path>
              </a:pathLst>
            </a:custGeom>
            <a:solidFill>
              <a:srgbClr val="23371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94" name="Google Shape;394;p25"/>
            <p:cNvSpPr txBox="1"/>
            <p:nvPr/>
          </p:nvSpPr>
          <p:spPr>
            <a:xfrm>
              <a:off x="0" y="-76200"/>
              <a:ext cx="5591079" cy="627371"/>
            </a:xfrm>
            <a:prstGeom prst="rect">
              <a:avLst/>
            </a:prstGeom>
            <a:no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94444"/>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395" name="Google Shape;395;p25"/>
          <p:cNvSpPr/>
          <p:nvPr/>
        </p:nvSpPr>
        <p:spPr>
          <a:xfrm>
            <a:off x="573235" y="7967920"/>
            <a:ext cx="2420838" cy="1879335"/>
          </a:xfrm>
          <a:custGeom>
            <a:avLst/>
            <a:gdLst/>
            <a:ahLst/>
            <a:cxnLst/>
            <a:rect l="l" t="t" r="r" b="b"/>
            <a:pathLst>
              <a:path w="2420838" h="1879335" extrusionOk="0">
                <a:moveTo>
                  <a:pt x="0" y="0"/>
                </a:moveTo>
                <a:lnTo>
                  <a:pt x="2420838" y="0"/>
                </a:lnTo>
                <a:lnTo>
                  <a:pt x="2420838" y="1879334"/>
                </a:lnTo>
                <a:lnTo>
                  <a:pt x="0" y="187933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96" name="Google Shape;396;p25"/>
          <p:cNvSpPr/>
          <p:nvPr/>
        </p:nvSpPr>
        <p:spPr>
          <a:xfrm>
            <a:off x="12643199" y="9015839"/>
            <a:ext cx="2175350" cy="484922"/>
          </a:xfrm>
          <a:custGeom>
            <a:avLst/>
            <a:gdLst/>
            <a:ahLst/>
            <a:cxnLst/>
            <a:rect l="l" t="t" r="r" b="b"/>
            <a:pathLst>
              <a:path w="2175350" h="484922" extrusionOk="0">
                <a:moveTo>
                  <a:pt x="0" y="0"/>
                </a:moveTo>
                <a:lnTo>
                  <a:pt x="2175351" y="0"/>
                </a:lnTo>
                <a:lnTo>
                  <a:pt x="2175351" y="484922"/>
                </a:lnTo>
                <a:lnTo>
                  <a:pt x="0" y="484922"/>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97" name="Google Shape;397;p25"/>
          <p:cNvSpPr/>
          <p:nvPr/>
        </p:nvSpPr>
        <p:spPr>
          <a:xfrm>
            <a:off x="15203021" y="9052813"/>
            <a:ext cx="1393864" cy="410974"/>
          </a:xfrm>
          <a:custGeom>
            <a:avLst/>
            <a:gdLst/>
            <a:ahLst/>
            <a:cxnLst/>
            <a:rect l="l" t="t" r="r" b="b"/>
            <a:pathLst>
              <a:path w="1393864" h="410974" extrusionOk="0">
                <a:moveTo>
                  <a:pt x="0" y="0"/>
                </a:moveTo>
                <a:lnTo>
                  <a:pt x="1393863" y="0"/>
                </a:lnTo>
                <a:lnTo>
                  <a:pt x="1393863" y="410974"/>
                </a:lnTo>
                <a:lnTo>
                  <a:pt x="0" y="410974"/>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98" name="Google Shape;398;p25"/>
          <p:cNvSpPr/>
          <p:nvPr/>
        </p:nvSpPr>
        <p:spPr>
          <a:xfrm>
            <a:off x="2994073" y="8944201"/>
            <a:ext cx="3709227" cy="734541"/>
          </a:xfrm>
          <a:custGeom>
            <a:avLst/>
            <a:gdLst/>
            <a:ahLst/>
            <a:cxnLst/>
            <a:rect l="l" t="t" r="r" b="b"/>
            <a:pathLst>
              <a:path w="3709227" h="734541" extrusionOk="0">
                <a:moveTo>
                  <a:pt x="0" y="0"/>
                </a:moveTo>
                <a:lnTo>
                  <a:pt x="3709227" y="0"/>
                </a:lnTo>
                <a:lnTo>
                  <a:pt x="3709227" y="734540"/>
                </a:lnTo>
                <a:lnTo>
                  <a:pt x="0" y="734540"/>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99" name="Google Shape;399;p25"/>
          <p:cNvSpPr txBox="1"/>
          <p:nvPr/>
        </p:nvSpPr>
        <p:spPr>
          <a:xfrm>
            <a:off x="839336" y="9671492"/>
            <a:ext cx="16837686" cy="320040"/>
          </a:xfrm>
          <a:prstGeom prst="rect">
            <a:avLst/>
          </a:prstGeom>
          <a:noFill/>
          <a:ln>
            <a:noFill/>
          </a:ln>
        </p:spPr>
        <p:txBody>
          <a:bodyPr spcFirstLastPara="1" wrap="square" lIns="0" tIns="0" rIns="0" bIns="0" anchor="t" anchorCtr="0">
            <a:spAutoFit/>
          </a:bodyPr>
          <a:lstStyle/>
          <a:p>
            <a:pPr marL="0" marR="0" lvl="0" indent="0" algn="just" defTabSz="914400" rtl="0" eaLnBrk="1" fontAlgn="auto" latinLnBrk="0" hangingPunct="1">
              <a:lnSpc>
                <a:spcPct val="140000"/>
              </a:lnSpc>
              <a:spcBef>
                <a:spcPts val="0"/>
              </a:spcBef>
              <a:spcAft>
                <a:spcPts val="0"/>
              </a:spcAft>
              <a:buClr>
                <a:srgbClr val="000000"/>
              </a:buClr>
              <a:buSzPts val="900"/>
              <a:buFont typeface="Arial"/>
              <a:buNone/>
              <a:tabLst/>
              <a:defRPr/>
            </a:pPr>
            <a:r>
              <a:rPr kumimoji="0" lang="en-US" sz="900" b="0" i="0" u="none" strike="noStrike" kern="0" cap="none" spc="0" normalizeH="0" baseline="0" noProof="0">
                <a:ln>
                  <a:noFill/>
                </a:ln>
                <a:solidFill>
                  <a:srgbClr val="C1DEAC"/>
                </a:solidFill>
                <a:effectLst/>
                <a:uLnTx/>
                <a:uFillTx/>
                <a:latin typeface="Calibri"/>
                <a:ea typeface="Calibri"/>
                <a:cs typeface="Calibri"/>
                <a:sym typeface="Calibri"/>
              </a:rPr>
              <a:t>Funded by the European Union under GA no. 101112869 – ECHO and co-funded by UK Research and Innovation (UKRI). Views and opinions expressed are however those of the author(s) only and do not necessarily reflect those of the European Union, UKRI, or the European Research Executive Agency (REA). Neither the European Union, UKRI nor the REA can be held responsible for them.</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grpSp>
        <p:nvGrpSpPr>
          <p:cNvPr id="18" name="Gruppieren 17">
            <a:extLst>
              <a:ext uri="{FF2B5EF4-FFF2-40B4-BE49-F238E27FC236}">
                <a16:creationId xmlns:a16="http://schemas.microsoft.com/office/drawing/2014/main" xmlns="" id="{3BD0A002-7D48-4542-8CEA-97E9100CFF3D}"/>
              </a:ext>
            </a:extLst>
          </p:cNvPr>
          <p:cNvGrpSpPr/>
          <p:nvPr/>
        </p:nvGrpSpPr>
        <p:grpSpPr>
          <a:xfrm>
            <a:off x="-381000" y="-11708"/>
            <a:ext cx="18822548" cy="8385176"/>
            <a:chOff x="-415490" y="-30400"/>
            <a:chExt cx="18822548" cy="8385176"/>
          </a:xfrm>
        </p:grpSpPr>
        <p:sp>
          <p:nvSpPr>
            <p:cNvPr id="53" name="Google Shape;285;p21">
              <a:extLst>
                <a:ext uri="{FF2B5EF4-FFF2-40B4-BE49-F238E27FC236}">
                  <a16:creationId xmlns:a16="http://schemas.microsoft.com/office/drawing/2014/main" xmlns="" id="{8CE5AC97-3FEE-4225-A05C-65BC28EB293B}"/>
                </a:ext>
              </a:extLst>
            </p:cNvPr>
            <p:cNvSpPr/>
            <p:nvPr/>
          </p:nvSpPr>
          <p:spPr>
            <a:xfrm rot="2131241">
              <a:off x="10596783" y="-30400"/>
              <a:ext cx="4499892" cy="3678105"/>
            </a:xfrm>
            <a:prstGeom prst="arc">
              <a:avLst>
                <a:gd name="adj1" fmla="val 19632991"/>
                <a:gd name="adj2" fmla="val 3169070"/>
              </a:avLst>
            </a:prstGeom>
            <a:noFill/>
            <a:ln w="28575" cap="flat" cmpd="sng">
              <a:solidFill>
                <a:srgbClr val="4D6E4A"/>
              </a:solidFill>
              <a:prstDash val="lgDash"/>
              <a:round/>
              <a:headEnd type="triangle" w="lg" len="lg"/>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Calibri"/>
                <a:ea typeface="Calibri"/>
                <a:cs typeface="Calibri"/>
                <a:sym typeface="Calibri"/>
              </a:endParaRPr>
            </a:p>
          </p:txBody>
        </p:sp>
        <p:sp>
          <p:nvSpPr>
            <p:cNvPr id="52" name="Google Shape;285;p21">
              <a:extLst>
                <a:ext uri="{FF2B5EF4-FFF2-40B4-BE49-F238E27FC236}">
                  <a16:creationId xmlns:a16="http://schemas.microsoft.com/office/drawing/2014/main" xmlns="" id="{6D126FD0-E733-4A50-9DDF-B71552FFB363}"/>
                </a:ext>
              </a:extLst>
            </p:cNvPr>
            <p:cNvSpPr/>
            <p:nvPr/>
          </p:nvSpPr>
          <p:spPr>
            <a:xfrm rot="15553162">
              <a:off x="7896478" y="4265777"/>
              <a:ext cx="4499892" cy="3678105"/>
            </a:xfrm>
            <a:prstGeom prst="arc">
              <a:avLst>
                <a:gd name="adj1" fmla="val 19632991"/>
                <a:gd name="adj2" fmla="val 3169070"/>
              </a:avLst>
            </a:prstGeom>
            <a:noFill/>
            <a:ln w="28575" cap="flat" cmpd="sng">
              <a:solidFill>
                <a:srgbClr val="4D6E4A"/>
              </a:solidFill>
              <a:prstDash val="lgDash"/>
              <a:round/>
              <a:headEnd type="triangle" w="lg" len="lg"/>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Calibri"/>
                <a:ea typeface="Calibri"/>
                <a:cs typeface="Calibri"/>
                <a:sym typeface="Calibri"/>
              </a:endParaRPr>
            </a:p>
          </p:txBody>
        </p:sp>
        <p:sp>
          <p:nvSpPr>
            <p:cNvPr id="403" name="Google Shape;403;p25"/>
            <p:cNvSpPr/>
            <p:nvPr/>
          </p:nvSpPr>
          <p:spPr>
            <a:xfrm rot="-3651902">
              <a:off x="5519845" y="1126918"/>
              <a:ext cx="3753978" cy="4529479"/>
            </a:xfrm>
            <a:custGeom>
              <a:avLst/>
              <a:gdLst/>
              <a:ahLst/>
              <a:cxnLst/>
              <a:rect l="l" t="t" r="r" b="b"/>
              <a:pathLst>
                <a:path w="5788632" h="6936269" extrusionOk="0">
                  <a:moveTo>
                    <a:pt x="0" y="0"/>
                  </a:moveTo>
                  <a:lnTo>
                    <a:pt x="5788631" y="0"/>
                  </a:lnTo>
                  <a:lnTo>
                    <a:pt x="5788631" y="6936269"/>
                  </a:lnTo>
                  <a:lnTo>
                    <a:pt x="0" y="6936269"/>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04" name="Google Shape;404;p25"/>
            <p:cNvSpPr txBox="1"/>
            <p:nvPr/>
          </p:nvSpPr>
          <p:spPr>
            <a:xfrm>
              <a:off x="5556508" y="2804231"/>
              <a:ext cx="3748697" cy="1384954"/>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ro-RO" sz="2800" b="0" i="0" u="none" strike="noStrike" kern="0" cap="none" spc="0" normalizeH="0" baseline="0" noProof="0" dirty="0">
                  <a:ln>
                    <a:noFill/>
                  </a:ln>
                  <a:solidFill>
                    <a:srgbClr val="FFFFFF"/>
                  </a:solidFill>
                  <a:effectLst/>
                  <a:uLnTx/>
                  <a:uFillTx/>
                  <a:latin typeface="Calibri"/>
                  <a:ea typeface="Calibri"/>
                  <a:cs typeface="Calibri"/>
                  <a:sym typeface="Calibri"/>
                </a:rPr>
                <a:t>Cetățenii</a:t>
              </a: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 </a:t>
              </a:r>
              <a:r>
                <a:rPr kumimoji="0" lang="ro-RO" sz="2800" b="0" i="0" u="none" strike="noStrike" kern="0" cap="none" spc="0" normalizeH="0" baseline="0" noProof="0" dirty="0">
                  <a:ln>
                    <a:noFill/>
                  </a:ln>
                  <a:solidFill>
                    <a:srgbClr val="FFFFFF"/>
                  </a:solidFill>
                  <a:effectLst/>
                  <a:uLnTx/>
                  <a:uFillTx/>
                  <a:latin typeface="Calibri"/>
                  <a:ea typeface="Calibri"/>
                  <a:cs typeface="Calibri"/>
                  <a:sym typeface="Calibri"/>
                </a:rPr>
                <a:t>folosesc kitul și încarcă indicatorii</a:t>
              </a:r>
              <a:br>
                <a:rPr kumimoji="0" lang="ro-RO" sz="2800" b="0" i="0" u="none" strike="noStrike" kern="0" cap="none" spc="0" normalizeH="0" baseline="0" noProof="0" dirty="0">
                  <a:ln>
                    <a:noFill/>
                  </a:ln>
                  <a:solidFill>
                    <a:srgbClr val="FFFFFF"/>
                  </a:solidFill>
                  <a:effectLst/>
                  <a:uLnTx/>
                  <a:uFillTx/>
                  <a:latin typeface="Calibri"/>
                  <a:ea typeface="Calibri"/>
                  <a:cs typeface="Calibri"/>
                  <a:sym typeface="Calibri"/>
                </a:rPr>
              </a:br>
              <a:r>
                <a:rPr kumimoji="0" lang="ro-RO" sz="2800" b="0" i="0" u="none" strike="noStrike" kern="0" cap="none" spc="0" normalizeH="0" baseline="0" noProof="0" dirty="0">
                  <a:ln>
                    <a:noFill/>
                  </a:ln>
                  <a:solidFill>
                    <a:srgbClr val="FFFFFF"/>
                  </a:solidFill>
                  <a:effectLst/>
                  <a:uLnTx/>
                  <a:uFillTx/>
                  <a:latin typeface="Calibri"/>
                  <a:ea typeface="Calibri"/>
                  <a:cs typeface="Calibri"/>
                  <a:sym typeface="Calibri"/>
                </a:rPr>
                <a:t>în</a:t>
              </a: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 ECHO-App </a:t>
              </a:r>
              <a:endParaRPr kumimoji="0" sz="12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38" name="Freeform 11">
              <a:extLst>
                <a:ext uri="{FF2B5EF4-FFF2-40B4-BE49-F238E27FC236}">
                  <a16:creationId xmlns:a16="http://schemas.microsoft.com/office/drawing/2014/main" xmlns="" id="{2915593C-F25D-4775-9F69-3A399E423F20}"/>
                </a:ext>
              </a:extLst>
            </p:cNvPr>
            <p:cNvSpPr>
              <a:spLocks/>
            </p:cNvSpPr>
            <p:nvPr/>
          </p:nvSpPr>
          <p:spPr>
            <a:xfrm rot="6698316">
              <a:off x="128971" y="-92914"/>
              <a:ext cx="3691228" cy="4780150"/>
            </a:xfrm>
            <a:custGeom>
              <a:avLst/>
              <a:gdLst/>
              <a:ahLst/>
              <a:cxnLst/>
              <a:rect l="l" t="t" r="r" b="b"/>
              <a:pathLst>
                <a:path w="9687042" h="11607566">
                  <a:moveTo>
                    <a:pt x="0" y="0"/>
                  </a:moveTo>
                  <a:lnTo>
                    <a:pt x="9687042" y="0"/>
                  </a:lnTo>
                  <a:lnTo>
                    <a:pt x="9687042" y="11607566"/>
                  </a:lnTo>
                  <a:lnTo>
                    <a:pt x="0" y="11607566"/>
                  </a:lnTo>
                  <a:lnTo>
                    <a:pt x="0" y="0"/>
                  </a:lnTo>
                  <a:close/>
                </a:path>
              </a:pathLst>
            </a:custGeom>
            <a: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000000"/>
                </a:solidFill>
                <a:effectLst/>
                <a:uLnTx/>
                <a:uFillTx/>
                <a:latin typeface="Arial"/>
                <a:ea typeface="+mn-ea"/>
                <a:cs typeface="+mn-cs"/>
              </a:endParaRPr>
            </a:p>
          </p:txBody>
        </p:sp>
        <p:sp>
          <p:nvSpPr>
            <p:cNvPr id="39" name="Google Shape;404;p25">
              <a:extLst>
                <a:ext uri="{FF2B5EF4-FFF2-40B4-BE49-F238E27FC236}">
                  <a16:creationId xmlns:a16="http://schemas.microsoft.com/office/drawing/2014/main" xmlns="" id="{A56D7881-E4B8-455C-8BF5-28CDD24361C2}"/>
                </a:ext>
              </a:extLst>
            </p:cNvPr>
            <p:cNvSpPr txBox="1"/>
            <p:nvPr/>
          </p:nvSpPr>
          <p:spPr>
            <a:xfrm>
              <a:off x="-2404" y="1270175"/>
              <a:ext cx="3677889" cy="1384954"/>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ro-RO" sz="2800" b="0" i="0" u="none" strike="noStrike" kern="0" cap="none" spc="0" normalizeH="0" baseline="0" noProof="0" dirty="0">
                  <a:ln>
                    <a:noFill/>
                  </a:ln>
                  <a:solidFill>
                    <a:srgbClr val="4D6E4A"/>
                  </a:solidFill>
                  <a:effectLst/>
                  <a:uLnTx/>
                  <a:uFillTx/>
                  <a:latin typeface="Calibri"/>
                  <a:ea typeface="Calibri"/>
                  <a:cs typeface="Calibri"/>
                  <a:sym typeface="Calibri"/>
                </a:rPr>
                <a:t>Ambasadorul</a:t>
              </a:r>
              <a:br>
                <a:rPr kumimoji="0" lang="ro-RO" sz="2800" b="0" i="0" u="none" strike="noStrike" kern="0" cap="none" spc="0" normalizeH="0" baseline="0" noProof="0" dirty="0">
                  <a:ln>
                    <a:noFill/>
                  </a:ln>
                  <a:solidFill>
                    <a:srgbClr val="4D6E4A"/>
                  </a:solidFill>
                  <a:effectLst/>
                  <a:uLnTx/>
                  <a:uFillTx/>
                  <a:latin typeface="Calibri"/>
                  <a:ea typeface="Calibri"/>
                  <a:cs typeface="Calibri"/>
                  <a:sym typeface="Calibri"/>
                </a:rPr>
              </a:br>
              <a:r>
                <a:rPr kumimoji="0" lang="ro-RO" sz="2800" b="0" i="0" u="none" strike="noStrike" kern="0" cap="none" spc="0" normalizeH="0" baseline="0" noProof="0" dirty="0">
                  <a:ln>
                    <a:noFill/>
                  </a:ln>
                  <a:solidFill>
                    <a:srgbClr val="4D6E4A"/>
                  </a:solidFill>
                  <a:effectLst/>
                  <a:uLnTx/>
                  <a:uFillTx/>
                  <a:latin typeface="Calibri"/>
                  <a:ea typeface="Calibri"/>
                  <a:cs typeface="Calibri"/>
                  <a:sym typeface="Calibri"/>
                </a:rPr>
                <a:t>distribuie kiturile</a:t>
              </a:r>
              <a:br>
                <a:rPr kumimoji="0" lang="ro-RO" sz="2800" b="0" i="0" u="none" strike="noStrike" kern="0" cap="none" spc="0" normalizeH="0" baseline="0" noProof="0" dirty="0">
                  <a:ln>
                    <a:noFill/>
                  </a:ln>
                  <a:solidFill>
                    <a:srgbClr val="4D6E4A"/>
                  </a:solidFill>
                  <a:effectLst/>
                  <a:uLnTx/>
                  <a:uFillTx/>
                  <a:latin typeface="Calibri"/>
                  <a:ea typeface="Calibri"/>
                  <a:cs typeface="Calibri"/>
                  <a:sym typeface="Calibri"/>
                </a:rPr>
              </a:br>
              <a:r>
                <a:rPr kumimoji="0" lang="ro-RO" sz="2800" b="0" i="0" u="none" strike="noStrike" kern="0" cap="none" spc="0" normalizeH="0" baseline="0" noProof="0" dirty="0">
                  <a:ln>
                    <a:noFill/>
                  </a:ln>
                  <a:solidFill>
                    <a:srgbClr val="4D6E4A"/>
                  </a:solidFill>
                  <a:effectLst/>
                  <a:uLnTx/>
                  <a:uFillTx/>
                  <a:latin typeface="Calibri"/>
                  <a:ea typeface="Calibri"/>
                  <a:cs typeface="Calibri"/>
                  <a:sym typeface="Calibri"/>
                </a:rPr>
                <a:t>în comunitatea sa</a:t>
              </a:r>
              <a:endParaRPr kumimoji="0" sz="1200" b="0" i="0" u="none" strike="noStrike" kern="0" cap="none" spc="0" normalizeH="0" baseline="0" noProof="0" dirty="0">
                <a:ln>
                  <a:noFill/>
                </a:ln>
                <a:solidFill>
                  <a:srgbClr val="4D6E4A"/>
                </a:solidFill>
                <a:effectLst/>
                <a:uLnTx/>
                <a:uFillTx/>
                <a:latin typeface="Arial"/>
                <a:ea typeface="+mn-ea"/>
                <a:cs typeface="Arial"/>
                <a:sym typeface="Arial"/>
              </a:endParaRPr>
            </a:p>
          </p:txBody>
        </p:sp>
        <p:sp>
          <p:nvSpPr>
            <p:cNvPr id="40" name="Google Shape;403;p25">
              <a:extLst>
                <a:ext uri="{FF2B5EF4-FFF2-40B4-BE49-F238E27FC236}">
                  <a16:creationId xmlns:a16="http://schemas.microsoft.com/office/drawing/2014/main" xmlns="" id="{C857614E-C903-4931-88C8-F288FDBB353D}"/>
                </a:ext>
              </a:extLst>
            </p:cNvPr>
            <p:cNvSpPr/>
            <p:nvPr/>
          </p:nvSpPr>
          <p:spPr>
            <a:xfrm rot="17948098">
              <a:off x="10295473" y="2059795"/>
              <a:ext cx="3512496" cy="4528594"/>
            </a:xfrm>
            <a:custGeom>
              <a:avLst/>
              <a:gdLst/>
              <a:ahLst/>
              <a:cxnLst/>
              <a:rect l="l" t="t" r="r" b="b"/>
              <a:pathLst>
                <a:path w="5788632" h="6936269" extrusionOk="0">
                  <a:moveTo>
                    <a:pt x="0" y="0"/>
                  </a:moveTo>
                  <a:lnTo>
                    <a:pt x="5788631" y="0"/>
                  </a:lnTo>
                  <a:lnTo>
                    <a:pt x="5788631" y="6936269"/>
                  </a:lnTo>
                  <a:lnTo>
                    <a:pt x="0" y="6936269"/>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1" name="Google Shape;404;p25">
              <a:extLst>
                <a:ext uri="{FF2B5EF4-FFF2-40B4-BE49-F238E27FC236}">
                  <a16:creationId xmlns:a16="http://schemas.microsoft.com/office/drawing/2014/main" xmlns="" id="{04CF5D7A-DFB5-4C02-BFCE-C2D7C74652ED}"/>
                </a:ext>
              </a:extLst>
            </p:cNvPr>
            <p:cNvSpPr txBox="1"/>
            <p:nvPr/>
          </p:nvSpPr>
          <p:spPr>
            <a:xfrm>
              <a:off x="10331839" y="3476050"/>
              <a:ext cx="3677889" cy="1815841"/>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ro-RO" sz="2800" b="0" i="0" u="none" strike="noStrike" kern="0" cap="none" spc="0" normalizeH="0" baseline="0" noProof="0" dirty="0">
                  <a:ln>
                    <a:noFill/>
                  </a:ln>
                  <a:solidFill>
                    <a:srgbClr val="FFFFFF"/>
                  </a:solidFill>
                  <a:effectLst/>
                  <a:uLnTx/>
                  <a:uFillTx/>
                  <a:latin typeface="Calibri"/>
                  <a:ea typeface="Calibri"/>
                  <a:cs typeface="Calibri"/>
                  <a:sym typeface="Calibri"/>
                </a:rPr>
                <a:t>Cetățenii preiau </a:t>
              </a:r>
              <a:br>
                <a:rPr kumimoji="0" lang="ro-RO" sz="2800" b="0" i="0" u="none" strike="noStrike" kern="0" cap="none" spc="0" normalizeH="0" baseline="0" noProof="0" dirty="0">
                  <a:ln>
                    <a:noFill/>
                  </a:ln>
                  <a:solidFill>
                    <a:srgbClr val="FFFFFF"/>
                  </a:solidFill>
                  <a:effectLst/>
                  <a:uLnTx/>
                  <a:uFillTx/>
                  <a:latin typeface="Calibri"/>
                  <a:ea typeface="Calibri"/>
                  <a:cs typeface="Calibri"/>
                  <a:sym typeface="Calibri"/>
                </a:rPr>
              </a:br>
              <a:r>
                <a:rPr kumimoji="0" lang="ro-RO" sz="2800" b="0" i="0" u="none" strike="noStrike" kern="0" cap="none" spc="0" normalizeH="0" baseline="0" noProof="0" dirty="0">
                  <a:ln>
                    <a:noFill/>
                  </a:ln>
                  <a:solidFill>
                    <a:srgbClr val="FFFFFF"/>
                  </a:solidFill>
                  <a:effectLst/>
                  <a:uLnTx/>
                  <a:uFillTx/>
                  <a:latin typeface="Calibri"/>
                  <a:ea typeface="Calibri"/>
                  <a:cs typeface="Calibri"/>
                  <a:sym typeface="Calibri"/>
                </a:rPr>
                <a:t>două probe de sol </a:t>
              </a:r>
              <a:br>
                <a:rPr kumimoji="0" lang="ro-RO" sz="2800" b="0" i="0" u="none" strike="noStrike" kern="0" cap="none" spc="0" normalizeH="0" baseline="0" noProof="0" dirty="0">
                  <a:ln>
                    <a:noFill/>
                  </a:ln>
                  <a:solidFill>
                    <a:srgbClr val="FFFFFF"/>
                  </a:solidFill>
                  <a:effectLst/>
                  <a:uLnTx/>
                  <a:uFillTx/>
                  <a:latin typeface="Calibri"/>
                  <a:ea typeface="Calibri"/>
                  <a:cs typeface="Calibri"/>
                  <a:sym typeface="Calibri"/>
                </a:rPr>
              </a:br>
              <a:r>
                <a:rPr kumimoji="0" lang="ro-RO" sz="2800" b="0" i="0" u="none" strike="noStrike" kern="0" cap="none" spc="0" normalizeH="0" baseline="0" noProof="0" dirty="0">
                  <a:ln>
                    <a:noFill/>
                  </a:ln>
                  <a:solidFill>
                    <a:srgbClr val="FFFFFF"/>
                  </a:solidFill>
                  <a:effectLst/>
                  <a:uLnTx/>
                  <a:uFillTx/>
                  <a:latin typeface="Calibri"/>
                  <a:ea typeface="Calibri"/>
                  <a:cs typeface="Calibri"/>
                  <a:sym typeface="Calibri"/>
                </a:rPr>
                <a:t>și le predau ambasadorilor</a:t>
              </a:r>
              <a:endParaRPr kumimoji="0" sz="12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9" name="Freeform 11">
              <a:extLst>
                <a:ext uri="{FF2B5EF4-FFF2-40B4-BE49-F238E27FC236}">
                  <a16:creationId xmlns:a16="http://schemas.microsoft.com/office/drawing/2014/main" xmlns="" id="{DBE7D3B7-9663-433F-8070-F5E8CFD2C125}"/>
                </a:ext>
              </a:extLst>
            </p:cNvPr>
            <p:cNvSpPr>
              <a:spLocks/>
            </p:cNvSpPr>
            <p:nvPr/>
          </p:nvSpPr>
          <p:spPr>
            <a:xfrm rot="6698316">
              <a:off x="14307617" y="-359444"/>
              <a:ext cx="3625520" cy="4573363"/>
            </a:xfrm>
            <a:custGeom>
              <a:avLst/>
              <a:gdLst/>
              <a:ahLst/>
              <a:cxnLst/>
              <a:rect l="l" t="t" r="r" b="b"/>
              <a:pathLst>
                <a:path w="9687042" h="11607566">
                  <a:moveTo>
                    <a:pt x="0" y="0"/>
                  </a:moveTo>
                  <a:lnTo>
                    <a:pt x="9687042" y="0"/>
                  </a:lnTo>
                  <a:lnTo>
                    <a:pt x="9687042" y="11607566"/>
                  </a:lnTo>
                  <a:lnTo>
                    <a:pt x="0" y="11607566"/>
                  </a:lnTo>
                  <a:lnTo>
                    <a:pt x="0" y="0"/>
                  </a:lnTo>
                  <a:close/>
                </a:path>
              </a:pathLst>
            </a:custGeom>
            <a: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30" name="Google Shape;404;p25">
              <a:extLst>
                <a:ext uri="{FF2B5EF4-FFF2-40B4-BE49-F238E27FC236}">
                  <a16:creationId xmlns:a16="http://schemas.microsoft.com/office/drawing/2014/main" xmlns="" id="{6123AABC-C921-45C4-8E0A-D5C06343AE5D}"/>
                </a:ext>
              </a:extLst>
            </p:cNvPr>
            <p:cNvSpPr txBox="1"/>
            <p:nvPr/>
          </p:nvSpPr>
          <p:spPr>
            <a:xfrm>
              <a:off x="14153047" y="990654"/>
              <a:ext cx="3677889" cy="1815841"/>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ro-RO" sz="2800" b="0" i="0" u="none" strike="noStrike" kern="0" cap="none" spc="0" normalizeH="0" baseline="0" noProof="0" dirty="0">
                  <a:ln>
                    <a:noFill/>
                  </a:ln>
                  <a:solidFill>
                    <a:srgbClr val="4D6E4A"/>
                  </a:solidFill>
                  <a:effectLst/>
                  <a:uLnTx/>
                  <a:uFillTx/>
                  <a:latin typeface="Calibri"/>
                  <a:ea typeface="Calibri"/>
                  <a:cs typeface="Calibri"/>
                  <a:sym typeface="Calibri"/>
                </a:rPr>
                <a:t>Ambasadorul colectează probele de la cetățeni și le predau USV</a:t>
              </a:r>
              <a:endParaRPr kumimoji="0" sz="1200" b="0" i="0" u="none" strike="noStrike" kern="0" cap="none" spc="0" normalizeH="0" baseline="0" noProof="0" dirty="0">
                <a:ln>
                  <a:noFill/>
                </a:ln>
                <a:solidFill>
                  <a:srgbClr val="4D6E4A"/>
                </a:solidFill>
                <a:effectLst/>
                <a:uLnTx/>
                <a:uFillTx/>
                <a:latin typeface="Arial"/>
                <a:ea typeface="+mn-ea"/>
                <a:cs typeface="Arial"/>
                <a:sym typeface="Arial"/>
              </a:endParaRPr>
            </a:p>
          </p:txBody>
        </p:sp>
      </p:grpSp>
      <p:pic>
        <p:nvPicPr>
          <p:cNvPr id="31" name="Google Shape;317;p22">
            <a:extLst>
              <a:ext uri="{FF2B5EF4-FFF2-40B4-BE49-F238E27FC236}">
                <a16:creationId xmlns:a16="http://schemas.microsoft.com/office/drawing/2014/main" xmlns="" id="{71BC22E6-F894-43D9-980C-803EC9FC13AA}"/>
              </a:ext>
            </a:extLst>
          </p:cNvPr>
          <p:cNvPicPr preferRelativeResize="0"/>
          <p:nvPr/>
        </p:nvPicPr>
        <p:blipFill rotWithShape="1">
          <a:blip r:embed="rId13">
            <a:alphaModFix/>
          </a:blip>
          <a:srcRect/>
          <a:stretch/>
        </p:blipFill>
        <p:spPr>
          <a:xfrm>
            <a:off x="1600200" y="3856622"/>
            <a:ext cx="2501895" cy="1640927"/>
          </a:xfrm>
          <a:prstGeom prst="rect">
            <a:avLst/>
          </a:prstGeom>
          <a:noFill/>
          <a:ln>
            <a:noFill/>
          </a:ln>
        </p:spPr>
      </p:pic>
      <p:pic>
        <p:nvPicPr>
          <p:cNvPr id="32" name="Google Shape;318;p22" descr="caja png gráfico clipart diseño 22786056 PNG">
            <a:extLst>
              <a:ext uri="{FF2B5EF4-FFF2-40B4-BE49-F238E27FC236}">
                <a16:creationId xmlns:a16="http://schemas.microsoft.com/office/drawing/2014/main" xmlns="" id="{7072EEE6-6831-4553-B7B2-3DC21FA38250}"/>
              </a:ext>
            </a:extLst>
          </p:cNvPr>
          <p:cNvPicPr preferRelativeResize="0"/>
          <p:nvPr/>
        </p:nvPicPr>
        <p:blipFill rotWithShape="1">
          <a:blip r:embed="rId14">
            <a:alphaModFix/>
          </a:blip>
          <a:srcRect/>
          <a:stretch/>
        </p:blipFill>
        <p:spPr>
          <a:xfrm flipH="1">
            <a:off x="317322" y="4669806"/>
            <a:ext cx="1435278" cy="1311894"/>
          </a:xfrm>
          <a:prstGeom prst="rect">
            <a:avLst/>
          </a:prstGeom>
          <a:noFill/>
          <a:ln>
            <a:noFill/>
          </a:ln>
        </p:spPr>
      </p:pic>
      <p:pic>
        <p:nvPicPr>
          <p:cNvPr id="33" name="Google Shape;317;p22">
            <a:extLst>
              <a:ext uri="{FF2B5EF4-FFF2-40B4-BE49-F238E27FC236}">
                <a16:creationId xmlns:a16="http://schemas.microsoft.com/office/drawing/2014/main" xmlns="" id="{28EBEF6B-AB8A-4885-A03A-F2E70609360B}"/>
              </a:ext>
            </a:extLst>
          </p:cNvPr>
          <p:cNvPicPr preferRelativeResize="0"/>
          <p:nvPr/>
        </p:nvPicPr>
        <p:blipFill rotWithShape="1">
          <a:blip r:embed="rId13">
            <a:alphaModFix/>
          </a:blip>
          <a:srcRect l="76973" t="61966" r="18100" b="28921"/>
          <a:stretch/>
        </p:blipFill>
        <p:spPr>
          <a:xfrm rot="21171725">
            <a:off x="1346305" y="5698621"/>
            <a:ext cx="182087" cy="181667"/>
          </a:xfrm>
          <a:prstGeom prst="rect">
            <a:avLst/>
          </a:prstGeom>
          <a:noFill/>
          <a:ln>
            <a:noFill/>
          </a:ln>
        </p:spPr>
      </p:pic>
      <p:pic>
        <p:nvPicPr>
          <p:cNvPr id="3" name="Grafik 2" descr="Pfeil: Leichte Kurve mit einfarbiger Füllung">
            <a:extLst>
              <a:ext uri="{FF2B5EF4-FFF2-40B4-BE49-F238E27FC236}">
                <a16:creationId xmlns:a16="http://schemas.microsoft.com/office/drawing/2014/main" xmlns="" id="{BD2F014B-1089-4E13-BE1B-235A0BEA0E7B}"/>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tretch>
            <a:fillRect/>
          </a:stretch>
        </p:blipFill>
        <p:spPr>
          <a:xfrm rot="14957184">
            <a:off x="2461040" y="5519741"/>
            <a:ext cx="914400" cy="914400"/>
          </a:xfrm>
          <a:prstGeom prst="rect">
            <a:avLst/>
          </a:prstGeom>
        </p:spPr>
      </p:pic>
      <p:pic>
        <p:nvPicPr>
          <p:cNvPr id="7" name="Grafik 6" descr="Pfeil: Kurve im Uhrzeigersinn mit einfarbiger Füllung">
            <a:extLst>
              <a:ext uri="{FF2B5EF4-FFF2-40B4-BE49-F238E27FC236}">
                <a16:creationId xmlns:a16="http://schemas.microsoft.com/office/drawing/2014/main" xmlns="" id="{9F8AA143-E66C-4D3E-B83C-DF1AF7CB0C99}"/>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xmlns="" r:embed="rId18"/>
              </a:ext>
            </a:extLst>
          </a:blip>
          <a:stretch>
            <a:fillRect/>
          </a:stretch>
        </p:blipFill>
        <p:spPr>
          <a:xfrm rot="2792596">
            <a:off x="14623605" y="4942336"/>
            <a:ext cx="1476276" cy="1476276"/>
          </a:xfrm>
          <a:prstGeom prst="rect">
            <a:avLst/>
          </a:prstGeom>
        </p:spPr>
      </p:pic>
      <p:pic>
        <p:nvPicPr>
          <p:cNvPr id="11" name="Grafik 10" descr="Pfeil: Kurve gegen den Uhrzeigersinn mit einfarbiger Füllung">
            <a:extLst>
              <a:ext uri="{FF2B5EF4-FFF2-40B4-BE49-F238E27FC236}">
                <a16:creationId xmlns:a16="http://schemas.microsoft.com/office/drawing/2014/main" xmlns="" id="{B1AD3C6B-604B-42F0-9EDF-49797014CD61}"/>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xmlns="" r:embed="rId20"/>
              </a:ext>
            </a:extLst>
          </a:blip>
          <a:stretch>
            <a:fillRect/>
          </a:stretch>
        </p:blipFill>
        <p:spPr>
          <a:xfrm rot="12285161">
            <a:off x="11162179" y="2076264"/>
            <a:ext cx="908744" cy="840364"/>
          </a:xfrm>
          <a:prstGeom prst="rect">
            <a:avLst/>
          </a:prstGeom>
        </p:spPr>
      </p:pic>
      <p:pic>
        <p:nvPicPr>
          <p:cNvPr id="45" name="Grafik 44" descr="Pfeil: Kurve gegen den Uhrzeigersinn mit einfarbiger Füllung">
            <a:extLst>
              <a:ext uri="{FF2B5EF4-FFF2-40B4-BE49-F238E27FC236}">
                <a16:creationId xmlns:a16="http://schemas.microsoft.com/office/drawing/2014/main" xmlns="" id="{7F7F0D45-C902-47A6-9D19-09FA2FCACE78}"/>
              </a:ext>
            </a:extLst>
          </p:cNvPr>
          <p:cNvPicPr>
            <a:picLocks noChangeAspect="1"/>
          </p:cNvPicPr>
          <p:nvPr/>
        </p:nvPicPr>
        <p:blipFill>
          <a:blip r:embed="rId21" cstate="print">
            <a:extLst>
              <a:ext uri="{28A0092B-C50C-407E-A947-70E740481C1C}">
                <a14:useLocalDpi xmlns:a14="http://schemas.microsoft.com/office/drawing/2010/main" val="0"/>
              </a:ext>
              <a:ext uri="{96DAC541-7B7A-43D3-8B79-37D633B846F1}">
                <asvg:svgBlip xmlns:asvg="http://schemas.microsoft.com/office/drawing/2016/SVG/main" xmlns="" r:embed="rId20"/>
              </a:ext>
            </a:extLst>
          </a:blip>
          <a:stretch>
            <a:fillRect/>
          </a:stretch>
        </p:blipFill>
        <p:spPr>
          <a:xfrm rot="13332809" flipH="1">
            <a:off x="9083234" y="1473631"/>
            <a:ext cx="851720" cy="914400"/>
          </a:xfrm>
          <a:prstGeom prst="rect">
            <a:avLst/>
          </a:prstGeom>
        </p:spPr>
      </p:pic>
      <p:pic>
        <p:nvPicPr>
          <p:cNvPr id="46" name="Grafik 45">
            <a:extLst>
              <a:ext uri="{FF2B5EF4-FFF2-40B4-BE49-F238E27FC236}">
                <a16:creationId xmlns:a16="http://schemas.microsoft.com/office/drawing/2014/main" xmlns="" id="{6B226061-D7BB-4DFE-A328-57C52AB6A43A}"/>
              </a:ext>
            </a:extLst>
          </p:cNvPr>
          <p:cNvPicPr>
            <a:picLocks noChangeAspect="1"/>
          </p:cNvPicPr>
          <p:nvPr/>
        </p:nvPicPr>
        <p:blipFill rotWithShape="1">
          <a:blip r:embed="rId22"/>
          <a:srcRect l="61973" t="16754" r="22496" b="29983"/>
          <a:stretch/>
        </p:blipFill>
        <p:spPr>
          <a:xfrm>
            <a:off x="15955218" y="3389680"/>
            <a:ext cx="1450744" cy="1582401"/>
          </a:xfrm>
          <a:prstGeom prst="rect">
            <a:avLst/>
          </a:prstGeom>
        </p:spPr>
      </p:pic>
      <p:sp>
        <p:nvSpPr>
          <p:cNvPr id="47" name="Google Shape;390;p25">
            <a:extLst>
              <a:ext uri="{FF2B5EF4-FFF2-40B4-BE49-F238E27FC236}">
                <a16:creationId xmlns:a16="http://schemas.microsoft.com/office/drawing/2014/main" xmlns="" id="{93705B9B-4BFC-470C-A6EA-8431C59F6DC7}"/>
              </a:ext>
            </a:extLst>
          </p:cNvPr>
          <p:cNvSpPr txBox="1"/>
          <p:nvPr/>
        </p:nvSpPr>
        <p:spPr>
          <a:xfrm>
            <a:off x="544252" y="6457341"/>
            <a:ext cx="4017242" cy="1661993"/>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9600"/>
              <a:buFont typeface="Arial"/>
              <a:buNone/>
              <a:tabLst/>
              <a:defRPr/>
            </a:pPr>
            <a:r>
              <a:rPr kumimoji="0" lang="ro-RO" sz="5400" b="0" i="0" u="none" strike="noStrike" kern="1200" cap="none" spc="0" normalizeH="0" baseline="0" noProof="0" dirty="0" err="1">
                <a:ln>
                  <a:noFill/>
                </a:ln>
                <a:solidFill>
                  <a:srgbClr val="000000"/>
                </a:solidFill>
                <a:effectLst/>
                <a:uLnTx/>
                <a:uFillTx/>
                <a:latin typeface="Calibri Light" panose="020F0302020204030204" pitchFamily="34" charset="0"/>
                <a:ea typeface="+mn-ea"/>
                <a:cs typeface="+mn-cs"/>
                <a:sym typeface="Gill Sans"/>
              </a:rPr>
              <a:t>Distributia</a:t>
            </a:r>
            <a:r>
              <a:rPr kumimoji="0" lang="ro-RO" sz="54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mn-cs"/>
                <a:sym typeface="Gill Sans"/>
              </a:rPr>
              <a:t/>
            </a:r>
            <a:br>
              <a:rPr kumimoji="0" lang="ro-RO" sz="54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mn-cs"/>
                <a:sym typeface="Gill Sans"/>
              </a:rPr>
            </a:br>
            <a:r>
              <a:rPr kumimoji="0" lang="ro-RO" sz="54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mn-cs"/>
                <a:sym typeface="Gill Sans"/>
              </a:rPr>
              <a:t>kiturilor</a:t>
            </a:r>
            <a:endParaRPr kumimoji="0" sz="54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mn-cs"/>
              <a:sym typeface="Arial"/>
            </a:endParaRPr>
          </a:p>
        </p:txBody>
      </p:sp>
      <p:sp>
        <p:nvSpPr>
          <p:cNvPr id="48" name="Google Shape;390;p25">
            <a:extLst>
              <a:ext uri="{FF2B5EF4-FFF2-40B4-BE49-F238E27FC236}">
                <a16:creationId xmlns:a16="http://schemas.microsoft.com/office/drawing/2014/main" xmlns="" id="{9CC6C079-1010-4F33-B4AA-F22DFA811C16}"/>
              </a:ext>
            </a:extLst>
          </p:cNvPr>
          <p:cNvSpPr txBox="1"/>
          <p:nvPr/>
        </p:nvSpPr>
        <p:spPr>
          <a:xfrm>
            <a:off x="12993617" y="6370829"/>
            <a:ext cx="5087921" cy="2031325"/>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9600"/>
              <a:buFont typeface="Arial"/>
              <a:buNone/>
              <a:tabLst/>
              <a:defRPr/>
            </a:pPr>
            <a:r>
              <a:rPr kumimoji="0" lang="ro-RO" sz="4400" b="0" i="0" u="none" strike="noStrike" kern="1200" cap="none" spc="0" normalizeH="0" baseline="0" noProof="0" dirty="0">
                <a:ln>
                  <a:noFill/>
                </a:ln>
                <a:solidFill>
                  <a:srgbClr val="000000"/>
                </a:solidFill>
                <a:effectLst/>
                <a:uLnTx/>
                <a:uFillTx/>
                <a:ea typeface="+mn-ea"/>
                <a:cs typeface="+mn-cs"/>
                <a:sym typeface="Gill Sans"/>
              </a:rPr>
              <a:t>Colectare probe si trimitere spre laborator</a:t>
            </a:r>
            <a:endParaRPr kumimoji="0" sz="4400" b="0" i="0" u="none" strike="noStrike" kern="1200" cap="none" spc="0" normalizeH="0" baseline="0" noProof="0" dirty="0">
              <a:ln>
                <a:noFill/>
              </a:ln>
              <a:solidFill>
                <a:srgbClr val="000000"/>
              </a:solidFill>
              <a:effectLst/>
              <a:uLnTx/>
              <a:uFillTx/>
              <a:ea typeface="+mn-ea"/>
              <a:cs typeface="+mn-cs"/>
              <a:sym typeface="Arial"/>
            </a:endParaRPr>
          </a:p>
        </p:txBody>
      </p:sp>
      <p:pic>
        <p:nvPicPr>
          <p:cNvPr id="28" name="Google Shape;448;p27" descr="Un gato acostado en el pasto&#10;&#10;El contenido generado por IA puede ser incorrecto.">
            <a:extLst>
              <a:ext uri="{FF2B5EF4-FFF2-40B4-BE49-F238E27FC236}">
                <a16:creationId xmlns:a16="http://schemas.microsoft.com/office/drawing/2014/main" xmlns="" id="{D6781E65-33BD-4E06-9517-81A8C3D1CDE5}"/>
              </a:ext>
            </a:extLst>
          </p:cNvPr>
          <p:cNvPicPr preferRelativeResize="0"/>
          <p:nvPr/>
        </p:nvPicPr>
        <p:blipFill rotWithShape="1">
          <a:blip r:embed="rId23">
            <a:alphaModFix/>
          </a:blip>
          <a:srcRect l="25686" r="-687"/>
          <a:stretch/>
        </p:blipFill>
        <p:spPr>
          <a:xfrm rot="5400000">
            <a:off x="4844182" y="496921"/>
            <a:ext cx="1876318" cy="2069995"/>
          </a:xfrm>
          <a:prstGeom prst="ellipse">
            <a:avLst/>
          </a:prstGeom>
          <a:noFill/>
          <a:ln>
            <a:noFill/>
          </a:ln>
        </p:spPr>
      </p:pic>
      <p:grpSp>
        <p:nvGrpSpPr>
          <p:cNvPr id="25" name="Gruppieren 24">
            <a:extLst>
              <a:ext uri="{FF2B5EF4-FFF2-40B4-BE49-F238E27FC236}">
                <a16:creationId xmlns:a16="http://schemas.microsoft.com/office/drawing/2014/main" xmlns="" id="{31B81732-CA5C-48F0-BDBD-441FB4E9D8FD}"/>
              </a:ext>
            </a:extLst>
          </p:cNvPr>
          <p:cNvGrpSpPr/>
          <p:nvPr/>
        </p:nvGrpSpPr>
        <p:grpSpPr>
          <a:xfrm>
            <a:off x="4430067" y="4238767"/>
            <a:ext cx="3838216" cy="6568991"/>
            <a:chOff x="8898771" y="1592073"/>
            <a:chExt cx="4696903" cy="8079419"/>
          </a:xfrm>
        </p:grpSpPr>
        <p:pic>
          <p:nvPicPr>
            <p:cNvPr id="26" name="Google Shape;402;p25" descr="Smartphone in hand PNG transparent image download, size: 750x1516px">
              <a:extLst>
                <a:ext uri="{FF2B5EF4-FFF2-40B4-BE49-F238E27FC236}">
                  <a16:creationId xmlns:a16="http://schemas.microsoft.com/office/drawing/2014/main" xmlns="" id="{418539C2-7700-49EB-B686-B6F4B6252615}"/>
                </a:ext>
              </a:extLst>
            </p:cNvPr>
            <p:cNvPicPr preferRelativeResize="0"/>
            <p:nvPr/>
          </p:nvPicPr>
          <p:blipFill rotWithShape="1">
            <a:blip r:embed="rId24">
              <a:alphaModFix/>
            </a:blip>
            <a:srcRect/>
            <a:stretch/>
          </p:blipFill>
          <p:spPr>
            <a:xfrm>
              <a:off x="8898771" y="1592073"/>
              <a:ext cx="4696903" cy="8079419"/>
            </a:xfrm>
            <a:prstGeom prst="rect">
              <a:avLst/>
            </a:prstGeom>
            <a:noFill/>
            <a:ln>
              <a:noFill/>
            </a:ln>
          </p:spPr>
        </p:pic>
        <p:pic>
          <p:nvPicPr>
            <p:cNvPr id="27" name="Grafik 26">
              <a:extLst>
                <a:ext uri="{FF2B5EF4-FFF2-40B4-BE49-F238E27FC236}">
                  <a16:creationId xmlns:a16="http://schemas.microsoft.com/office/drawing/2014/main" xmlns="" id="{6A0C2F76-16E8-456F-B9DD-872A3C657D5B}"/>
                </a:ext>
              </a:extLst>
            </p:cNvPr>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9934253" y="2468476"/>
              <a:ext cx="2559985" cy="4732424"/>
            </a:xfrm>
            <a:prstGeom prst="rect">
              <a:avLst/>
            </a:prstGeom>
          </p:spPr>
        </p:pic>
      </p:grpSp>
    </p:spTree>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8F7EC"/>
        </a:solidFill>
        <a:effectLst/>
      </p:bgPr>
    </p:bg>
    <p:spTree>
      <p:nvGrpSpPr>
        <p:cNvPr id="1" name="Shape 385"/>
        <p:cNvGrpSpPr/>
        <p:nvPr/>
      </p:nvGrpSpPr>
      <p:grpSpPr>
        <a:xfrm>
          <a:off x="0" y="0"/>
          <a:ext cx="0" cy="0"/>
          <a:chOff x="0" y="0"/>
          <a:chExt cx="0" cy="0"/>
        </a:xfrm>
      </p:grpSpPr>
      <p:grpSp>
        <p:nvGrpSpPr>
          <p:cNvPr id="386" name="Google Shape;386;p25"/>
          <p:cNvGrpSpPr/>
          <p:nvPr/>
        </p:nvGrpSpPr>
        <p:grpSpPr>
          <a:xfrm>
            <a:off x="316568" y="-362390"/>
            <a:ext cx="3564670" cy="9378229"/>
            <a:chOff x="64861" y="170732"/>
            <a:chExt cx="3286018" cy="8645129"/>
          </a:xfrm>
        </p:grpSpPr>
        <p:pic>
          <p:nvPicPr>
            <p:cNvPr id="387" name="Google Shape;387;p25" descr="Mano de una persona&#10;&#10;Descripción generada automáticamente con confianza media"/>
            <p:cNvPicPr preferRelativeResize="0"/>
            <p:nvPr/>
          </p:nvPicPr>
          <p:blipFill rotWithShape="1">
            <a:blip r:embed="rId4">
              <a:alphaModFix/>
            </a:blip>
            <a:srcRect l="23069" r="10264"/>
            <a:stretch/>
          </p:blipFill>
          <p:spPr>
            <a:xfrm rot="5400000">
              <a:off x="301464" y="6003049"/>
              <a:ext cx="2812812" cy="2812812"/>
            </a:xfrm>
            <a:prstGeom prst="ellipse">
              <a:avLst/>
            </a:prstGeom>
            <a:noFill/>
            <a:ln>
              <a:noFill/>
            </a:ln>
          </p:spPr>
        </p:pic>
        <p:pic>
          <p:nvPicPr>
            <p:cNvPr id="388" name="Google Shape;388;p25" descr="Imagen que contiene pasto, exterior, persona, montaña&#10;&#10;Descripción generada automáticamente"/>
            <p:cNvPicPr preferRelativeResize="0"/>
            <p:nvPr/>
          </p:nvPicPr>
          <p:blipFill rotWithShape="1">
            <a:blip r:embed="rId5">
              <a:alphaModFix/>
            </a:blip>
            <a:srcRect t="12500" b="12500"/>
            <a:stretch/>
          </p:blipFill>
          <p:spPr>
            <a:xfrm rot="-699716">
              <a:off x="317250" y="3081684"/>
              <a:ext cx="2781240" cy="2781240"/>
            </a:xfrm>
            <a:prstGeom prst="ellipse">
              <a:avLst/>
            </a:prstGeom>
            <a:noFill/>
            <a:ln>
              <a:noFill/>
            </a:ln>
          </p:spPr>
        </p:pic>
        <p:pic>
          <p:nvPicPr>
            <p:cNvPr id="389" name="Google Shape;389;p25" descr="Imagen que contiene Texto&#10;&#10;Descripción generada automáticamente"/>
            <p:cNvPicPr preferRelativeResize="0"/>
            <p:nvPr/>
          </p:nvPicPr>
          <p:blipFill rotWithShape="1">
            <a:blip r:embed="rId6">
              <a:alphaModFix/>
            </a:blip>
            <a:srcRect l="12379" r="21408"/>
            <a:stretch/>
          </p:blipFill>
          <p:spPr>
            <a:xfrm>
              <a:off x="320607" y="170732"/>
              <a:ext cx="2774527" cy="2774527"/>
            </a:xfrm>
            <a:prstGeom prst="ellipse">
              <a:avLst/>
            </a:prstGeom>
            <a:noFill/>
            <a:ln>
              <a:noFill/>
            </a:ln>
          </p:spPr>
        </p:pic>
      </p:grpSp>
      <p:sp>
        <p:nvSpPr>
          <p:cNvPr id="390" name="Google Shape;390;p25"/>
          <p:cNvSpPr txBox="1"/>
          <p:nvPr/>
        </p:nvSpPr>
        <p:spPr>
          <a:xfrm>
            <a:off x="4209237" y="109850"/>
            <a:ext cx="16995045" cy="2156873"/>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45822"/>
              </a:lnSpc>
              <a:spcBef>
                <a:spcPts val="0"/>
              </a:spcBef>
              <a:spcAft>
                <a:spcPts val="0"/>
              </a:spcAft>
              <a:buClr>
                <a:srgbClr val="000000"/>
              </a:buClr>
              <a:buSzPts val="9600"/>
              <a:buFont typeface="Arial"/>
              <a:buNone/>
              <a:tabLst/>
              <a:defRPr/>
            </a:pPr>
            <a:r>
              <a:rPr kumimoji="0" lang="en-US" sz="9600" b="0" i="0" u="none" strike="noStrike" kern="0" cap="none" spc="0" normalizeH="0" baseline="0" noProof="0" dirty="0">
                <a:ln>
                  <a:noFill/>
                </a:ln>
                <a:solidFill>
                  <a:srgbClr val="23371F"/>
                </a:solidFill>
                <a:effectLst/>
                <a:uLnTx/>
                <a:uFillTx/>
                <a:latin typeface="Calibri" panose="020F0502020204030204" pitchFamily="34" charset="0"/>
                <a:ea typeface="Calibri" panose="020F0502020204030204" pitchFamily="34" charset="0"/>
                <a:cs typeface="Calibri" panose="020F0502020204030204" pitchFamily="34" charset="0"/>
                <a:sym typeface="Gill Sans"/>
              </a:rPr>
              <a:t>Re</a:t>
            </a:r>
            <a:r>
              <a:rPr kumimoji="0" lang="ro-RO" sz="9600" b="0" i="0" u="none" strike="noStrike" kern="0" cap="none" spc="0" normalizeH="0" baseline="0" noProof="0" dirty="0" err="1">
                <a:ln>
                  <a:noFill/>
                </a:ln>
                <a:solidFill>
                  <a:srgbClr val="23371F"/>
                </a:solidFill>
                <a:effectLst/>
                <a:uLnTx/>
                <a:uFillTx/>
                <a:latin typeface="Calibri" panose="020F0502020204030204" pitchFamily="34" charset="0"/>
                <a:ea typeface="Calibri" panose="020F0502020204030204" pitchFamily="34" charset="0"/>
                <a:cs typeface="Calibri" panose="020F0502020204030204" pitchFamily="34" charset="0"/>
                <a:sym typeface="Gill Sans"/>
              </a:rPr>
              <a:t>zultate</a:t>
            </a: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391" name="Google Shape;391;p25"/>
          <p:cNvSpPr/>
          <p:nvPr/>
        </p:nvSpPr>
        <p:spPr>
          <a:xfrm>
            <a:off x="0" y="0"/>
            <a:ext cx="18288000" cy="0"/>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392" name="Google Shape;392;p25"/>
          <p:cNvGrpSpPr/>
          <p:nvPr/>
        </p:nvGrpSpPr>
        <p:grpSpPr>
          <a:xfrm>
            <a:off x="-1356135" y="8423986"/>
            <a:ext cx="21228627" cy="2382050"/>
            <a:chOff x="0" y="-76200"/>
            <a:chExt cx="5591079" cy="627371"/>
          </a:xfrm>
        </p:grpSpPr>
        <p:sp>
          <p:nvSpPr>
            <p:cNvPr id="393" name="Google Shape;393;p25"/>
            <p:cNvSpPr/>
            <p:nvPr/>
          </p:nvSpPr>
          <p:spPr>
            <a:xfrm>
              <a:off x="0" y="0"/>
              <a:ext cx="5591079" cy="551171"/>
            </a:xfrm>
            <a:custGeom>
              <a:avLst/>
              <a:gdLst/>
              <a:ahLst/>
              <a:cxnLst/>
              <a:rect l="l" t="t" r="r" b="b"/>
              <a:pathLst>
                <a:path w="5591079" h="551171" extrusionOk="0">
                  <a:moveTo>
                    <a:pt x="0" y="0"/>
                  </a:moveTo>
                  <a:lnTo>
                    <a:pt x="5591079" y="0"/>
                  </a:lnTo>
                  <a:lnTo>
                    <a:pt x="5591079" y="551171"/>
                  </a:lnTo>
                  <a:lnTo>
                    <a:pt x="0" y="551171"/>
                  </a:lnTo>
                  <a:close/>
                </a:path>
              </a:pathLst>
            </a:custGeom>
            <a:solidFill>
              <a:srgbClr val="23371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94" name="Google Shape;394;p25"/>
            <p:cNvSpPr txBox="1"/>
            <p:nvPr/>
          </p:nvSpPr>
          <p:spPr>
            <a:xfrm>
              <a:off x="0" y="-76200"/>
              <a:ext cx="5591079" cy="627371"/>
            </a:xfrm>
            <a:prstGeom prst="rect">
              <a:avLst/>
            </a:prstGeom>
            <a:no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94444"/>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395" name="Google Shape;395;p25"/>
          <p:cNvSpPr/>
          <p:nvPr/>
        </p:nvSpPr>
        <p:spPr>
          <a:xfrm>
            <a:off x="573235" y="7967920"/>
            <a:ext cx="2420838" cy="1879335"/>
          </a:xfrm>
          <a:custGeom>
            <a:avLst/>
            <a:gdLst/>
            <a:ahLst/>
            <a:cxnLst/>
            <a:rect l="l" t="t" r="r" b="b"/>
            <a:pathLst>
              <a:path w="2420838" h="1879335" extrusionOk="0">
                <a:moveTo>
                  <a:pt x="0" y="0"/>
                </a:moveTo>
                <a:lnTo>
                  <a:pt x="2420838" y="0"/>
                </a:lnTo>
                <a:lnTo>
                  <a:pt x="2420838" y="1879334"/>
                </a:lnTo>
                <a:lnTo>
                  <a:pt x="0" y="1879334"/>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96" name="Google Shape;396;p25"/>
          <p:cNvSpPr/>
          <p:nvPr/>
        </p:nvSpPr>
        <p:spPr>
          <a:xfrm>
            <a:off x="12643199" y="9015839"/>
            <a:ext cx="2175350" cy="484922"/>
          </a:xfrm>
          <a:custGeom>
            <a:avLst/>
            <a:gdLst/>
            <a:ahLst/>
            <a:cxnLst/>
            <a:rect l="l" t="t" r="r" b="b"/>
            <a:pathLst>
              <a:path w="2175350" h="484922" extrusionOk="0">
                <a:moveTo>
                  <a:pt x="0" y="0"/>
                </a:moveTo>
                <a:lnTo>
                  <a:pt x="2175351" y="0"/>
                </a:lnTo>
                <a:lnTo>
                  <a:pt x="2175351" y="484922"/>
                </a:lnTo>
                <a:lnTo>
                  <a:pt x="0" y="484922"/>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97" name="Google Shape;397;p25"/>
          <p:cNvSpPr/>
          <p:nvPr/>
        </p:nvSpPr>
        <p:spPr>
          <a:xfrm>
            <a:off x="15203021" y="9052813"/>
            <a:ext cx="1393864" cy="410974"/>
          </a:xfrm>
          <a:custGeom>
            <a:avLst/>
            <a:gdLst/>
            <a:ahLst/>
            <a:cxnLst/>
            <a:rect l="l" t="t" r="r" b="b"/>
            <a:pathLst>
              <a:path w="1393864" h="410974" extrusionOk="0">
                <a:moveTo>
                  <a:pt x="0" y="0"/>
                </a:moveTo>
                <a:lnTo>
                  <a:pt x="1393863" y="0"/>
                </a:lnTo>
                <a:lnTo>
                  <a:pt x="1393863" y="410974"/>
                </a:lnTo>
                <a:lnTo>
                  <a:pt x="0" y="410974"/>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98" name="Google Shape;398;p25"/>
          <p:cNvSpPr/>
          <p:nvPr/>
        </p:nvSpPr>
        <p:spPr>
          <a:xfrm>
            <a:off x="2994073" y="8944201"/>
            <a:ext cx="3709227" cy="734541"/>
          </a:xfrm>
          <a:custGeom>
            <a:avLst/>
            <a:gdLst/>
            <a:ahLst/>
            <a:cxnLst/>
            <a:rect l="l" t="t" r="r" b="b"/>
            <a:pathLst>
              <a:path w="3709227" h="734541" extrusionOk="0">
                <a:moveTo>
                  <a:pt x="0" y="0"/>
                </a:moveTo>
                <a:lnTo>
                  <a:pt x="3709227" y="0"/>
                </a:lnTo>
                <a:lnTo>
                  <a:pt x="3709227" y="734540"/>
                </a:lnTo>
                <a:lnTo>
                  <a:pt x="0" y="734540"/>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99" name="Google Shape;399;p25"/>
          <p:cNvSpPr txBox="1"/>
          <p:nvPr/>
        </p:nvSpPr>
        <p:spPr>
          <a:xfrm>
            <a:off x="839336" y="9671492"/>
            <a:ext cx="16837686" cy="320040"/>
          </a:xfrm>
          <a:prstGeom prst="rect">
            <a:avLst/>
          </a:prstGeom>
          <a:noFill/>
          <a:ln>
            <a:noFill/>
          </a:ln>
        </p:spPr>
        <p:txBody>
          <a:bodyPr spcFirstLastPara="1" wrap="square" lIns="0" tIns="0" rIns="0" bIns="0" anchor="t" anchorCtr="0">
            <a:spAutoFit/>
          </a:bodyPr>
          <a:lstStyle/>
          <a:p>
            <a:pPr marL="0" marR="0" lvl="0" indent="0" algn="just" defTabSz="914400" rtl="0" eaLnBrk="1" fontAlgn="auto" latinLnBrk="0" hangingPunct="1">
              <a:lnSpc>
                <a:spcPct val="140000"/>
              </a:lnSpc>
              <a:spcBef>
                <a:spcPts val="0"/>
              </a:spcBef>
              <a:spcAft>
                <a:spcPts val="0"/>
              </a:spcAft>
              <a:buClr>
                <a:srgbClr val="000000"/>
              </a:buClr>
              <a:buSzPts val="900"/>
              <a:buFont typeface="Arial"/>
              <a:buNone/>
              <a:tabLst/>
              <a:defRPr/>
            </a:pPr>
            <a:r>
              <a:rPr kumimoji="0" lang="en-US" sz="900" b="0" i="0" u="none" strike="noStrike" kern="0" cap="none" spc="0" normalizeH="0" baseline="0" noProof="0">
                <a:ln>
                  <a:noFill/>
                </a:ln>
                <a:solidFill>
                  <a:srgbClr val="C1DEAC"/>
                </a:solidFill>
                <a:effectLst/>
                <a:uLnTx/>
                <a:uFillTx/>
                <a:latin typeface="Calibri"/>
                <a:ea typeface="Calibri"/>
                <a:cs typeface="Calibri"/>
                <a:sym typeface="Calibri"/>
              </a:rPr>
              <a:t>Funded by the European Union under GA no. 101112869 – ECHO and co-funded by UK Research and Innovation (UKRI). Views and opinions expressed are however those of the author(s) only and do not necessarily reflect those of the European Union, UKRI, or the European Research Executive Agency (REA). Neither the European Union, UKRI nor the REA can be held responsible for them.</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grpSp>
        <p:nvGrpSpPr>
          <p:cNvPr id="405" name="Google Shape;405;p25"/>
          <p:cNvGrpSpPr/>
          <p:nvPr/>
        </p:nvGrpSpPr>
        <p:grpSpPr>
          <a:xfrm>
            <a:off x="7684437" y="2784405"/>
            <a:ext cx="9851187" cy="5504221"/>
            <a:chOff x="10533114" y="1143169"/>
            <a:chExt cx="13046905" cy="7289786"/>
          </a:xfrm>
        </p:grpSpPr>
        <p:grpSp>
          <p:nvGrpSpPr>
            <p:cNvPr id="406" name="Google Shape;406;p25"/>
            <p:cNvGrpSpPr/>
            <p:nvPr/>
          </p:nvGrpSpPr>
          <p:grpSpPr>
            <a:xfrm>
              <a:off x="10533114" y="1143169"/>
              <a:ext cx="12709100" cy="7289786"/>
              <a:chOff x="0" y="0"/>
              <a:chExt cx="7981950" cy="4578350"/>
            </a:xfrm>
          </p:grpSpPr>
          <p:sp>
            <p:nvSpPr>
              <p:cNvPr id="407" name="Google Shape;407;p25"/>
              <p:cNvSpPr/>
              <p:nvPr/>
            </p:nvSpPr>
            <p:spPr>
              <a:xfrm>
                <a:off x="765810" y="21590"/>
                <a:ext cx="6451600" cy="4326890"/>
              </a:xfrm>
              <a:custGeom>
                <a:avLst/>
                <a:gdLst/>
                <a:ahLst/>
                <a:cxnLst/>
                <a:rect l="l" t="t" r="r" b="b"/>
                <a:pathLst>
                  <a:path w="6451600" h="4326890" extrusionOk="0">
                    <a:moveTo>
                      <a:pt x="6224270" y="0"/>
                    </a:moveTo>
                    <a:lnTo>
                      <a:pt x="226060" y="0"/>
                    </a:lnTo>
                    <a:cubicBezTo>
                      <a:pt x="101600" y="0"/>
                      <a:pt x="0" y="101600"/>
                      <a:pt x="0" y="226060"/>
                    </a:cubicBezTo>
                    <a:lnTo>
                      <a:pt x="0" y="4326890"/>
                    </a:lnTo>
                    <a:lnTo>
                      <a:pt x="6451601" y="4326890"/>
                    </a:lnTo>
                    <a:lnTo>
                      <a:pt x="6451601" y="226060"/>
                    </a:lnTo>
                    <a:cubicBezTo>
                      <a:pt x="6450331" y="101600"/>
                      <a:pt x="6348731" y="0"/>
                      <a:pt x="6224270" y="0"/>
                    </a:cubicBezTo>
                    <a:close/>
                    <a:moveTo>
                      <a:pt x="6252210" y="4043680"/>
                    </a:moveTo>
                    <a:lnTo>
                      <a:pt x="196851" y="4043680"/>
                    </a:lnTo>
                    <a:lnTo>
                      <a:pt x="196851" y="255270"/>
                    </a:lnTo>
                    <a:lnTo>
                      <a:pt x="6252210" y="255270"/>
                    </a:lnTo>
                    <a:lnTo>
                      <a:pt x="6252210" y="4043680"/>
                    </a:lnTo>
                    <a:close/>
                  </a:path>
                </a:pathLst>
              </a:custGeom>
              <a:solidFill>
                <a:srgbClr val="000000"/>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08" name="Google Shape;408;p25"/>
              <p:cNvSpPr/>
              <p:nvPr/>
            </p:nvSpPr>
            <p:spPr>
              <a:xfrm>
                <a:off x="0" y="0"/>
                <a:ext cx="7981950" cy="4542790"/>
              </a:xfrm>
              <a:custGeom>
                <a:avLst/>
                <a:gdLst/>
                <a:ahLst/>
                <a:cxnLst/>
                <a:rect l="l" t="t" r="r" b="b"/>
                <a:pathLst>
                  <a:path w="7981950" h="4542790" extrusionOk="0">
                    <a:moveTo>
                      <a:pt x="7239000" y="4348480"/>
                    </a:moveTo>
                    <a:lnTo>
                      <a:pt x="7239000" y="243840"/>
                    </a:lnTo>
                    <a:cubicBezTo>
                      <a:pt x="7239000" y="109220"/>
                      <a:pt x="7129780" y="0"/>
                      <a:pt x="6995160" y="0"/>
                    </a:cubicBezTo>
                    <a:lnTo>
                      <a:pt x="985520" y="0"/>
                    </a:lnTo>
                    <a:cubicBezTo>
                      <a:pt x="852170" y="0"/>
                      <a:pt x="742950" y="109220"/>
                      <a:pt x="742950" y="243840"/>
                    </a:cubicBezTo>
                    <a:lnTo>
                      <a:pt x="742950" y="4349750"/>
                    </a:lnTo>
                    <a:lnTo>
                      <a:pt x="0" y="4349750"/>
                    </a:lnTo>
                    <a:lnTo>
                      <a:pt x="0" y="4447540"/>
                    </a:lnTo>
                    <a:cubicBezTo>
                      <a:pt x="0" y="4500880"/>
                      <a:pt x="43180" y="4542790"/>
                      <a:pt x="95250" y="4542790"/>
                    </a:cubicBezTo>
                    <a:lnTo>
                      <a:pt x="7886700" y="4542790"/>
                    </a:lnTo>
                    <a:cubicBezTo>
                      <a:pt x="7940040" y="4542790"/>
                      <a:pt x="7981950" y="4499610"/>
                      <a:pt x="7981950" y="4447540"/>
                    </a:cubicBezTo>
                    <a:lnTo>
                      <a:pt x="7981950" y="4349750"/>
                    </a:lnTo>
                    <a:lnTo>
                      <a:pt x="7239000" y="4349750"/>
                    </a:lnTo>
                    <a:close/>
                    <a:moveTo>
                      <a:pt x="4519930" y="4348480"/>
                    </a:moveTo>
                    <a:lnTo>
                      <a:pt x="4519930" y="4349750"/>
                    </a:lnTo>
                    <a:cubicBezTo>
                      <a:pt x="4519930" y="4403090"/>
                      <a:pt x="4476750" y="4445000"/>
                      <a:pt x="4424680" y="4445000"/>
                    </a:cubicBezTo>
                    <a:lnTo>
                      <a:pt x="3557270" y="4445000"/>
                    </a:lnTo>
                    <a:cubicBezTo>
                      <a:pt x="3503930" y="4445000"/>
                      <a:pt x="3462020" y="4401820"/>
                      <a:pt x="3462020" y="4349750"/>
                    </a:cubicBezTo>
                    <a:lnTo>
                      <a:pt x="3462020" y="4348480"/>
                    </a:lnTo>
                    <a:lnTo>
                      <a:pt x="765810" y="4348480"/>
                    </a:lnTo>
                    <a:lnTo>
                      <a:pt x="765810" y="247650"/>
                    </a:lnTo>
                    <a:cubicBezTo>
                      <a:pt x="765810" y="123190"/>
                      <a:pt x="867410" y="21590"/>
                      <a:pt x="991870" y="21590"/>
                    </a:cubicBezTo>
                    <a:lnTo>
                      <a:pt x="6990080" y="21590"/>
                    </a:lnTo>
                    <a:cubicBezTo>
                      <a:pt x="7114539" y="21590"/>
                      <a:pt x="7216139" y="123190"/>
                      <a:pt x="7216139" y="247650"/>
                    </a:cubicBezTo>
                    <a:lnTo>
                      <a:pt x="7216139" y="4348480"/>
                    </a:lnTo>
                    <a:lnTo>
                      <a:pt x="4519930" y="4348480"/>
                    </a:lnTo>
                    <a:close/>
                  </a:path>
                </a:pathLst>
              </a:custGeom>
              <a:solidFill>
                <a:srgbClr val="C1DEAC"/>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09" name="Google Shape;409;p25"/>
              <p:cNvSpPr/>
              <p:nvPr/>
            </p:nvSpPr>
            <p:spPr>
              <a:xfrm>
                <a:off x="3460750" y="4349750"/>
                <a:ext cx="1059180" cy="96520"/>
              </a:xfrm>
              <a:custGeom>
                <a:avLst/>
                <a:gdLst/>
                <a:ahLst/>
                <a:cxnLst/>
                <a:rect l="l" t="t" r="r" b="b"/>
                <a:pathLst>
                  <a:path w="1059180" h="96520" extrusionOk="0">
                    <a:moveTo>
                      <a:pt x="96520" y="96520"/>
                    </a:moveTo>
                    <a:lnTo>
                      <a:pt x="963930" y="96520"/>
                    </a:lnTo>
                    <a:cubicBezTo>
                      <a:pt x="1017270" y="96520"/>
                      <a:pt x="1059180" y="53340"/>
                      <a:pt x="1059180" y="1270"/>
                    </a:cubicBezTo>
                    <a:lnTo>
                      <a:pt x="1059180" y="0"/>
                    </a:lnTo>
                    <a:lnTo>
                      <a:pt x="0" y="0"/>
                    </a:lnTo>
                    <a:lnTo>
                      <a:pt x="0" y="1270"/>
                    </a:lnTo>
                    <a:cubicBezTo>
                      <a:pt x="0" y="53340"/>
                      <a:pt x="43180" y="96520"/>
                      <a:pt x="96520" y="96520"/>
                    </a:cubicBezTo>
                    <a:close/>
                  </a:path>
                </a:pathLst>
              </a:custGeom>
              <a:solidFill>
                <a:srgbClr val="F8F7EC"/>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10" name="Google Shape;410;p25"/>
              <p:cNvSpPr/>
              <p:nvPr/>
            </p:nvSpPr>
            <p:spPr>
              <a:xfrm>
                <a:off x="163830" y="4542790"/>
                <a:ext cx="7654290" cy="35560"/>
              </a:xfrm>
              <a:custGeom>
                <a:avLst/>
                <a:gdLst/>
                <a:ahLst/>
                <a:cxnLst/>
                <a:rect l="l" t="t" r="r" b="b"/>
                <a:pathLst>
                  <a:path w="7654290" h="35560" extrusionOk="0">
                    <a:moveTo>
                      <a:pt x="0" y="0"/>
                    </a:moveTo>
                    <a:cubicBezTo>
                      <a:pt x="0" y="20320"/>
                      <a:pt x="16510" y="35560"/>
                      <a:pt x="35560" y="35560"/>
                    </a:cubicBezTo>
                    <a:lnTo>
                      <a:pt x="7618730" y="35560"/>
                    </a:lnTo>
                    <a:cubicBezTo>
                      <a:pt x="7639050" y="35560"/>
                      <a:pt x="7654290" y="19050"/>
                      <a:pt x="7654290" y="0"/>
                    </a:cubicBezTo>
                    <a:lnTo>
                      <a:pt x="0" y="0"/>
                    </a:lnTo>
                    <a:close/>
                  </a:path>
                </a:pathLst>
              </a:custGeom>
              <a:solidFill>
                <a:srgbClr val="C1DEAC"/>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11" name="Google Shape;411;p25"/>
              <p:cNvSpPr/>
              <p:nvPr/>
            </p:nvSpPr>
            <p:spPr>
              <a:xfrm>
                <a:off x="962660" y="276860"/>
                <a:ext cx="6055360" cy="3789680"/>
              </a:xfrm>
              <a:custGeom>
                <a:avLst/>
                <a:gdLst/>
                <a:ahLst/>
                <a:cxnLst/>
                <a:rect l="l" t="t" r="r" b="b"/>
                <a:pathLst>
                  <a:path w="6055360" h="3789680" extrusionOk="0">
                    <a:moveTo>
                      <a:pt x="0" y="0"/>
                    </a:moveTo>
                    <a:lnTo>
                      <a:pt x="6055360" y="0"/>
                    </a:lnTo>
                    <a:lnTo>
                      <a:pt x="6055360" y="3789680"/>
                    </a:lnTo>
                    <a:lnTo>
                      <a:pt x="0" y="3789680"/>
                    </a:lnTo>
                    <a:close/>
                  </a:path>
                </a:pathLst>
              </a:custGeom>
              <a:blipFill rotWithShape="1">
                <a:blip r:embed="rId11">
                  <a:alphaModFix/>
                </a:blip>
                <a:stretch>
                  <a:fillRect l="-5960" r="-5960"/>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grpSp>
        <p:pic>
          <p:nvPicPr>
            <p:cNvPr id="412" name="Google Shape;412;p25"/>
            <p:cNvPicPr preferRelativeResize="0"/>
            <p:nvPr/>
          </p:nvPicPr>
          <p:blipFill rotWithShape="1">
            <a:blip r:embed="rId12">
              <a:alphaModFix/>
            </a:blip>
            <a:srcRect/>
            <a:stretch/>
          </p:blipFill>
          <p:spPr>
            <a:xfrm>
              <a:off x="12065890" y="2590999"/>
              <a:ext cx="11514129" cy="5160259"/>
            </a:xfrm>
            <a:prstGeom prst="rect">
              <a:avLst/>
            </a:prstGeom>
            <a:noFill/>
            <a:ln>
              <a:noFill/>
            </a:ln>
          </p:spPr>
        </p:pic>
      </p:grpSp>
      <p:sp>
        <p:nvSpPr>
          <p:cNvPr id="413" name="Google Shape;413;p25"/>
          <p:cNvSpPr/>
          <p:nvPr/>
        </p:nvSpPr>
        <p:spPr>
          <a:xfrm rot="-7678717" flipH="1">
            <a:off x="6577359" y="5014701"/>
            <a:ext cx="3401509" cy="3662093"/>
          </a:xfrm>
          <a:custGeom>
            <a:avLst/>
            <a:gdLst/>
            <a:ahLst/>
            <a:cxnLst/>
            <a:rect l="l" t="t" r="r" b="b"/>
            <a:pathLst>
              <a:path w="5788632" h="6936269" extrusionOk="0">
                <a:moveTo>
                  <a:pt x="0" y="0"/>
                </a:moveTo>
                <a:lnTo>
                  <a:pt x="5788631" y="0"/>
                </a:lnTo>
                <a:lnTo>
                  <a:pt x="5788631" y="6936269"/>
                </a:lnTo>
                <a:lnTo>
                  <a:pt x="0" y="6936269"/>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14" name="Google Shape;414;p25"/>
          <p:cNvSpPr txBox="1"/>
          <p:nvPr/>
        </p:nvSpPr>
        <p:spPr>
          <a:xfrm>
            <a:off x="6806797" y="5877589"/>
            <a:ext cx="3086509" cy="156962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ro-RO" sz="3200" kern="0" dirty="0">
                <a:solidFill>
                  <a:srgbClr val="000000"/>
                </a:solidFill>
                <a:latin typeface="Calibri"/>
                <a:ea typeface="Calibri"/>
                <a:cs typeface="Calibri"/>
                <a:sym typeface="Calibri"/>
              </a:rPr>
              <a:t>Date încărcate în baza de date</a:t>
            </a:r>
            <a:br>
              <a:rPr lang="ro-RO" sz="3200" kern="0" dirty="0">
                <a:solidFill>
                  <a:srgbClr val="000000"/>
                </a:solidFill>
                <a:latin typeface="Calibri"/>
                <a:ea typeface="Calibri"/>
                <a:cs typeface="Calibri"/>
                <a:sym typeface="Calibri"/>
              </a:rPr>
            </a:br>
            <a:r>
              <a:rPr kumimoji="0" lang="en-US" sz="3200" b="0" i="0" u="none" strike="noStrike" kern="0" cap="none" spc="0" normalizeH="0" baseline="0" noProof="0" dirty="0">
                <a:ln>
                  <a:noFill/>
                </a:ln>
                <a:solidFill>
                  <a:srgbClr val="000000"/>
                </a:solidFill>
                <a:effectLst/>
                <a:uLnTx/>
                <a:uFillTx/>
                <a:latin typeface="Calibri"/>
                <a:ea typeface="Calibri"/>
                <a:cs typeface="Calibri"/>
                <a:sym typeface="Calibri"/>
              </a:rPr>
              <a:t>ECHOREPO</a:t>
            </a:r>
            <a:endParaRPr kumimoji="0" lang="es-ES"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415" name="Google Shape;415;p25"/>
          <p:cNvSpPr/>
          <p:nvPr/>
        </p:nvSpPr>
        <p:spPr>
          <a:xfrm rot="-519696" flipH="1">
            <a:off x="9439858" y="-594530"/>
            <a:ext cx="10664335" cy="3811516"/>
          </a:xfrm>
          <a:custGeom>
            <a:avLst/>
            <a:gdLst/>
            <a:ahLst/>
            <a:cxnLst/>
            <a:rect l="l" t="t" r="r" b="b"/>
            <a:pathLst>
              <a:path w="14431836" h="6087993" extrusionOk="0">
                <a:moveTo>
                  <a:pt x="0" y="0"/>
                </a:moveTo>
                <a:lnTo>
                  <a:pt x="14431836" y="0"/>
                </a:lnTo>
                <a:lnTo>
                  <a:pt x="14431836" y="6087993"/>
                </a:lnTo>
                <a:lnTo>
                  <a:pt x="0" y="6087993"/>
                </a:lnTo>
                <a:lnTo>
                  <a:pt x="0" y="0"/>
                </a:lnTo>
                <a:close/>
              </a:path>
            </a:pathLst>
          </a:custGeom>
          <a:blipFill rotWithShape="1">
            <a:blip r:embed="rId14">
              <a:alphaModFix/>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16" name="Google Shape;416;p25"/>
          <p:cNvSpPr txBox="1"/>
          <p:nvPr/>
        </p:nvSpPr>
        <p:spPr>
          <a:xfrm>
            <a:off x="11313650" y="1541597"/>
            <a:ext cx="3239764" cy="830956"/>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ro-RO" sz="2400" kern="0" dirty="0">
                <a:solidFill>
                  <a:srgbClr val="000000"/>
                </a:solidFill>
                <a:latin typeface="Calibri"/>
                <a:ea typeface="Calibri"/>
                <a:cs typeface="Calibri"/>
                <a:sym typeface="Calibri"/>
              </a:rPr>
              <a:t>Date integrate la nivel european</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pic>
        <p:nvPicPr>
          <p:cNvPr id="417" name="Google Shape;417;p25" descr="EUSO - ESDAC - European Commission"/>
          <p:cNvPicPr preferRelativeResize="0"/>
          <p:nvPr/>
        </p:nvPicPr>
        <p:blipFill rotWithShape="1">
          <a:blip r:embed="rId15">
            <a:alphaModFix/>
          </a:blip>
          <a:srcRect l="30912" t="24814" r="30072" b="29347"/>
          <a:stretch/>
        </p:blipFill>
        <p:spPr>
          <a:xfrm>
            <a:off x="14554200" y="148154"/>
            <a:ext cx="1691372" cy="1670593"/>
          </a:xfrm>
          <a:prstGeom prst="ellipse">
            <a:avLst/>
          </a:prstGeom>
          <a:noFill/>
          <a:ln>
            <a:noFill/>
          </a:ln>
        </p:spPr>
      </p:pic>
      <p:grpSp>
        <p:nvGrpSpPr>
          <p:cNvPr id="37" name="Gruppieren 36">
            <a:extLst>
              <a:ext uri="{FF2B5EF4-FFF2-40B4-BE49-F238E27FC236}">
                <a16:creationId xmlns:a16="http://schemas.microsoft.com/office/drawing/2014/main" xmlns="" id="{174038A3-A9F1-40E2-AB53-BA0E631DDAE8}"/>
              </a:ext>
            </a:extLst>
          </p:cNvPr>
          <p:cNvGrpSpPr/>
          <p:nvPr/>
        </p:nvGrpSpPr>
        <p:grpSpPr>
          <a:xfrm>
            <a:off x="2067479" y="2099564"/>
            <a:ext cx="4157212" cy="6658352"/>
            <a:chOff x="8898771" y="1592073"/>
            <a:chExt cx="4696903" cy="8079419"/>
          </a:xfrm>
        </p:grpSpPr>
        <p:pic>
          <p:nvPicPr>
            <p:cNvPr id="38" name="Google Shape;402;p25" descr="Smartphone in hand PNG transparent image download, size: 750x1516px">
              <a:extLst>
                <a:ext uri="{FF2B5EF4-FFF2-40B4-BE49-F238E27FC236}">
                  <a16:creationId xmlns:a16="http://schemas.microsoft.com/office/drawing/2014/main" xmlns="" id="{32FF7183-9CCD-4D21-9C77-090DBEF3D2C0}"/>
                </a:ext>
              </a:extLst>
            </p:cNvPr>
            <p:cNvPicPr preferRelativeResize="0"/>
            <p:nvPr/>
          </p:nvPicPr>
          <p:blipFill rotWithShape="1">
            <a:blip r:embed="rId16">
              <a:alphaModFix/>
            </a:blip>
            <a:srcRect/>
            <a:stretch/>
          </p:blipFill>
          <p:spPr>
            <a:xfrm>
              <a:off x="8898771" y="1592073"/>
              <a:ext cx="4696903" cy="8079419"/>
            </a:xfrm>
            <a:prstGeom prst="rect">
              <a:avLst/>
            </a:prstGeom>
            <a:noFill/>
            <a:ln>
              <a:noFill/>
            </a:ln>
          </p:spPr>
        </p:pic>
        <p:pic>
          <p:nvPicPr>
            <p:cNvPr id="39" name="Grafik 38">
              <a:extLst>
                <a:ext uri="{FF2B5EF4-FFF2-40B4-BE49-F238E27FC236}">
                  <a16:creationId xmlns:a16="http://schemas.microsoft.com/office/drawing/2014/main" xmlns="" id="{8E49B3A7-0B92-42C9-8464-74E8D04178C1}"/>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9934253" y="2468476"/>
              <a:ext cx="2559985" cy="4732424"/>
            </a:xfrm>
            <a:prstGeom prst="rect">
              <a:avLst/>
            </a:prstGeom>
          </p:spPr>
        </p:pic>
      </p:grpSp>
      <p:pic>
        <p:nvPicPr>
          <p:cNvPr id="40" name="Grafik 39">
            <a:extLst>
              <a:ext uri="{FF2B5EF4-FFF2-40B4-BE49-F238E27FC236}">
                <a16:creationId xmlns:a16="http://schemas.microsoft.com/office/drawing/2014/main" xmlns="" id="{1596347B-C89A-42E5-82F9-96C9131C6218}"/>
              </a:ext>
            </a:extLst>
          </p:cNvPr>
          <p:cNvPicPr>
            <a:picLocks noChangeAspect="1"/>
          </p:cNvPicPr>
          <p:nvPr/>
        </p:nvPicPr>
        <p:blipFill rotWithShape="1">
          <a:blip r:embed="rId18"/>
          <a:srcRect l="61973" t="16754" r="22496" b="29983"/>
          <a:stretch/>
        </p:blipFill>
        <p:spPr>
          <a:xfrm>
            <a:off x="5923622" y="2262564"/>
            <a:ext cx="1450744" cy="1582401"/>
          </a:xfrm>
          <a:prstGeom prst="rect">
            <a:avLst/>
          </a:prstGeom>
        </p:spPr>
      </p:pic>
      <p:pic>
        <p:nvPicPr>
          <p:cNvPr id="41" name="Grafik 40" descr="Pfeil: Kurve gegen den Uhrzeigersinn mit einfarbiger Füllung">
            <a:extLst>
              <a:ext uri="{FF2B5EF4-FFF2-40B4-BE49-F238E27FC236}">
                <a16:creationId xmlns:a16="http://schemas.microsoft.com/office/drawing/2014/main" xmlns="" id="{9AC3D03C-AD72-47F0-8BC7-0C1220105FE6}"/>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xmlns="" r:embed="rId20"/>
              </a:ext>
            </a:extLst>
          </a:blip>
          <a:stretch>
            <a:fillRect/>
          </a:stretch>
        </p:blipFill>
        <p:spPr>
          <a:xfrm rot="9382275">
            <a:off x="6284543" y="3801888"/>
            <a:ext cx="1757981" cy="1625698"/>
          </a:xfrm>
          <a:prstGeom prst="rect">
            <a:avLst/>
          </a:prstGeom>
        </p:spPr>
      </p:pic>
    </p:spTree>
    <p:extLst>
      <p:ext uri="{BB962C8B-B14F-4D97-AF65-F5344CB8AC3E}">
        <p14:creationId xmlns:p14="http://schemas.microsoft.com/office/powerpoint/2010/main" val="3485539502"/>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4AFE7E2-32D2-9D01-ECC1-62E5F7D12280}"/>
            </a:ext>
          </a:extLst>
        </p:cNvPr>
        <p:cNvGrpSpPr/>
        <p:nvPr/>
      </p:nvGrpSpPr>
      <p:grpSpPr>
        <a:xfrm>
          <a:off x="0" y="0"/>
          <a:ext cx="0" cy="0"/>
          <a:chOff x="0" y="0"/>
          <a:chExt cx="0" cy="0"/>
        </a:xfrm>
      </p:grpSpPr>
      <p:sp>
        <p:nvSpPr>
          <p:cNvPr id="5" name="CasetăText 4">
            <a:extLst>
              <a:ext uri="{FF2B5EF4-FFF2-40B4-BE49-F238E27FC236}">
                <a16:creationId xmlns:a16="http://schemas.microsoft.com/office/drawing/2014/main" xmlns="" id="{CC54291A-DDF6-3860-8250-993930B2609C}"/>
              </a:ext>
            </a:extLst>
          </p:cNvPr>
          <p:cNvSpPr txBox="1"/>
          <p:nvPr/>
        </p:nvSpPr>
        <p:spPr>
          <a:xfrm>
            <a:off x="838200" y="2247900"/>
            <a:ext cx="17221200" cy="1077218"/>
          </a:xfrm>
          <a:prstGeom prst="rect">
            <a:avLst/>
          </a:prstGeom>
          <a:noFill/>
        </p:spPr>
        <p:txBody>
          <a:bodyPr wrap="square">
            <a:spAutoFit/>
          </a:bodyPr>
          <a:lstStyle/>
          <a:p>
            <a:pPr algn="ctr"/>
            <a:r>
              <a:rPr lang="it-IT" sz="3200" b="1" dirty="0">
                <a:effectLst/>
                <a:latin typeface="+mj-lt"/>
                <a:ea typeface="Calibri" panose="020F0502020204030204" pitchFamily="34" charset="0"/>
                <a:cs typeface="Times New Roman" panose="02020603050405020304" pitchFamily="18" charset="0"/>
              </a:rPr>
              <a:t>Activitatea 2</a:t>
            </a:r>
            <a:r>
              <a:rPr lang="it-IT" sz="3200" dirty="0">
                <a:effectLst/>
                <a:latin typeface="+mj-lt"/>
                <a:ea typeface="Calibri" panose="020F0502020204030204" pitchFamily="34" charset="0"/>
                <a:cs typeface="Times New Roman" panose="02020603050405020304" pitchFamily="18" charset="0"/>
              </a:rPr>
              <a:t> Plantarea de specii de arbori, în scop didactic, pe terenuri cu sol scheletic, în apropierea ZONEI CAMPUS DE AGREMENT VÂNĂTORI-NEAMȚ</a:t>
            </a:r>
            <a:endParaRPr lang="en-US" sz="6600" dirty="0">
              <a:solidFill>
                <a:srgbClr val="000000"/>
              </a:solidFill>
              <a:effectLst/>
              <a:latin typeface="+mj-lt"/>
              <a:ea typeface="Calibri" panose="020F0502020204030204" pitchFamily="34" charset="0"/>
              <a:cs typeface="Times New Roman" panose="02020603050405020304" pitchFamily="18" charset="0"/>
            </a:endParaRPr>
          </a:p>
        </p:txBody>
      </p:sp>
      <p:sp>
        <p:nvSpPr>
          <p:cNvPr id="6" name="CasetăText 5">
            <a:extLst>
              <a:ext uri="{FF2B5EF4-FFF2-40B4-BE49-F238E27FC236}">
                <a16:creationId xmlns:a16="http://schemas.microsoft.com/office/drawing/2014/main" xmlns="" id="{879C9177-1A40-C5CC-B7D1-7AEA8C3253D2}"/>
              </a:ext>
            </a:extLst>
          </p:cNvPr>
          <p:cNvSpPr txBox="1"/>
          <p:nvPr/>
        </p:nvSpPr>
        <p:spPr>
          <a:xfrm>
            <a:off x="673100" y="3695700"/>
            <a:ext cx="9461500" cy="2308324"/>
          </a:xfrm>
          <a:prstGeom prst="rect">
            <a:avLst/>
          </a:prstGeom>
          <a:noFill/>
        </p:spPr>
        <p:txBody>
          <a:bodyPr wrap="square" rtlCol="0">
            <a:spAutoFit/>
          </a:bodyPr>
          <a:lstStyle/>
          <a:p>
            <a:r>
              <a:rPr sz="2400"/>
              <a:t>• Alegerea speciilor adaptate la condițiile de sol și la schimbările climatice</a:t>
            </a:r>
          </a:p>
          <a:p>
            <a:r>
              <a:rPr sz="2400"/>
              <a:t>• Zonă potențială de plantare: 400 puieți / 1.600 m²</a:t>
            </a:r>
          </a:p>
          <a:p>
            <a:r>
              <a:rPr sz="2400"/>
              <a:t>• Lecție practică: solul potrivit susține pădurea de mâine</a:t>
            </a:r>
          </a:p>
        </p:txBody>
      </p:sp>
      <p:pic>
        <p:nvPicPr>
          <p:cNvPr id="12" name="Imagine 11">
            <a:extLst>
              <a:ext uri="{FF2B5EF4-FFF2-40B4-BE49-F238E27FC236}">
                <a16:creationId xmlns:a16="http://schemas.microsoft.com/office/drawing/2014/main" xmlns="" id="{0539143B-0F59-4F41-62CE-AB3C5EEC0290}"/>
              </a:ext>
            </a:extLst>
          </p:cNvPr>
          <p:cNvPicPr>
            <a:picLocks noChangeAspect="1"/>
          </p:cNvPicPr>
          <p:nvPr/>
        </p:nvPicPr>
        <p:blipFill>
          <a:blip r:embed="rId2"/>
          <a:stretch>
            <a:fillRect/>
          </a:stretch>
        </p:blipFill>
        <p:spPr>
          <a:xfrm>
            <a:off x="6774909" y="4686300"/>
            <a:ext cx="10522491" cy="4407126"/>
          </a:xfrm>
          <a:prstGeom prst="rect">
            <a:avLst/>
          </a:prstGeom>
        </p:spPr>
      </p:pic>
      <p:pic>
        <p:nvPicPr>
          <p:cNvPr id="13" name="Picture 12" descr="image.png"/>
          <p:cNvPicPr>
            <a:picLocks noChangeAspect="1"/>
          </p:cNvPicPr>
          <p:nvPr/>
        </p:nvPicPr>
        <p:blipFill>
          <a:blip r:embed="rId3"/>
          <a:stretch>
            <a:fillRect/>
          </a:stretch>
        </p:blipFill>
        <p:spPr>
          <a:xfrm>
            <a:off x="1434737" y="122873"/>
            <a:ext cx="548640" cy="548640"/>
          </a:xfrm>
          <a:prstGeom prst="rect">
            <a:avLst/>
          </a:prstGeom>
        </p:spPr>
      </p:pic>
      <p:pic>
        <p:nvPicPr>
          <p:cNvPr id="14" name="Picture 13" descr="image.png"/>
          <p:cNvPicPr>
            <a:picLocks noChangeAspect="1"/>
          </p:cNvPicPr>
          <p:nvPr/>
        </p:nvPicPr>
        <p:blipFill>
          <a:blip r:embed="rId4"/>
          <a:stretch>
            <a:fillRect/>
          </a:stretch>
        </p:blipFill>
        <p:spPr>
          <a:xfrm>
            <a:off x="3380149" y="161926"/>
            <a:ext cx="630555" cy="548640"/>
          </a:xfrm>
          <a:prstGeom prst="rect">
            <a:avLst/>
          </a:prstGeom>
        </p:spPr>
      </p:pic>
      <p:pic>
        <p:nvPicPr>
          <p:cNvPr id="15" name="Picture 14" descr="image.png"/>
          <p:cNvPicPr>
            <a:picLocks noChangeAspect="1"/>
          </p:cNvPicPr>
          <p:nvPr/>
        </p:nvPicPr>
        <p:blipFill>
          <a:blip r:embed="rId5"/>
          <a:stretch>
            <a:fillRect/>
          </a:stretch>
        </p:blipFill>
        <p:spPr>
          <a:xfrm>
            <a:off x="5156201" y="122873"/>
            <a:ext cx="1297940" cy="539115"/>
          </a:xfrm>
          <a:prstGeom prst="rect">
            <a:avLst/>
          </a:prstGeom>
        </p:spPr>
      </p:pic>
      <p:pic>
        <p:nvPicPr>
          <p:cNvPr id="16" name="Picture 15" descr="image.png"/>
          <p:cNvPicPr>
            <a:picLocks noChangeAspect="1"/>
          </p:cNvPicPr>
          <p:nvPr/>
        </p:nvPicPr>
        <p:blipFill>
          <a:blip r:embed="rId6"/>
          <a:stretch>
            <a:fillRect/>
          </a:stretch>
        </p:blipFill>
        <p:spPr>
          <a:xfrm>
            <a:off x="7662499" y="173628"/>
            <a:ext cx="877570" cy="548640"/>
          </a:xfrm>
          <a:prstGeom prst="rect">
            <a:avLst/>
          </a:prstGeom>
        </p:spPr>
      </p:pic>
      <p:pic>
        <p:nvPicPr>
          <p:cNvPr id="17" name="Picture 16" descr="image.png"/>
          <p:cNvPicPr>
            <a:picLocks noChangeAspect="1"/>
          </p:cNvPicPr>
          <p:nvPr/>
        </p:nvPicPr>
        <p:blipFill>
          <a:blip r:embed="rId7"/>
          <a:stretch>
            <a:fillRect/>
          </a:stretch>
        </p:blipFill>
        <p:spPr>
          <a:xfrm>
            <a:off x="9412605" y="161926"/>
            <a:ext cx="904875" cy="548640"/>
          </a:xfrm>
          <a:prstGeom prst="rect">
            <a:avLst/>
          </a:prstGeom>
        </p:spPr>
      </p:pic>
      <p:pic>
        <p:nvPicPr>
          <p:cNvPr id="18" name="Picture 17" descr="image.png"/>
          <p:cNvPicPr>
            <a:picLocks noChangeAspect="1"/>
          </p:cNvPicPr>
          <p:nvPr/>
        </p:nvPicPr>
        <p:blipFill>
          <a:blip r:embed="rId8"/>
          <a:stretch>
            <a:fillRect/>
          </a:stretch>
        </p:blipFill>
        <p:spPr>
          <a:xfrm>
            <a:off x="11560808" y="142604"/>
            <a:ext cx="1380490" cy="548640"/>
          </a:xfrm>
          <a:prstGeom prst="rect">
            <a:avLst/>
          </a:prstGeom>
        </p:spPr>
      </p:pic>
      <p:pic>
        <p:nvPicPr>
          <p:cNvPr id="19" name="Picture 18" descr="image.png"/>
          <p:cNvPicPr>
            <a:picLocks noChangeAspect="1"/>
          </p:cNvPicPr>
          <p:nvPr/>
        </p:nvPicPr>
        <p:blipFill>
          <a:blip r:embed="rId9"/>
          <a:stretch>
            <a:fillRect/>
          </a:stretch>
        </p:blipFill>
        <p:spPr>
          <a:xfrm>
            <a:off x="14573884" y="196216"/>
            <a:ext cx="840740" cy="539115"/>
          </a:xfrm>
          <a:prstGeom prst="rect">
            <a:avLst/>
          </a:prstGeom>
        </p:spPr>
      </p:pic>
    </p:spTree>
    <p:extLst>
      <p:ext uri="{BB962C8B-B14F-4D97-AF65-F5344CB8AC3E}">
        <p14:creationId xmlns:p14="http://schemas.microsoft.com/office/powerpoint/2010/main" val="23006277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7A1DB08F-475B-97F0-62DE-A6D7068AFF96}"/>
            </a:ext>
          </a:extLst>
        </p:cNvPr>
        <p:cNvGrpSpPr/>
        <p:nvPr/>
      </p:nvGrpSpPr>
      <p:grpSpPr>
        <a:xfrm>
          <a:off x="0" y="0"/>
          <a:ext cx="0" cy="0"/>
          <a:chOff x="0" y="0"/>
          <a:chExt cx="0" cy="0"/>
        </a:xfrm>
      </p:grpSpPr>
      <p:sp>
        <p:nvSpPr>
          <p:cNvPr id="3" name="CasetăText 2">
            <a:extLst>
              <a:ext uri="{FF2B5EF4-FFF2-40B4-BE49-F238E27FC236}">
                <a16:creationId xmlns:a16="http://schemas.microsoft.com/office/drawing/2014/main" xmlns="" id="{334541ED-86ED-46DE-0D6A-09BEA51A7B85}"/>
              </a:ext>
            </a:extLst>
          </p:cNvPr>
          <p:cNvSpPr txBox="1"/>
          <p:nvPr/>
        </p:nvSpPr>
        <p:spPr>
          <a:xfrm>
            <a:off x="228600" y="1816835"/>
            <a:ext cx="17907000" cy="1200329"/>
          </a:xfrm>
          <a:prstGeom prst="rect">
            <a:avLst/>
          </a:prstGeom>
          <a:noFill/>
        </p:spPr>
        <p:txBody>
          <a:bodyPr wrap="square">
            <a:spAutoFit/>
          </a:bodyPr>
          <a:lstStyle/>
          <a:p>
            <a:pPr algn="ctr"/>
            <a:r>
              <a:rPr lang="it-IT" sz="3600" b="1" dirty="0">
                <a:solidFill>
                  <a:srgbClr val="000000"/>
                </a:solidFill>
                <a:effectLst/>
                <a:latin typeface="+mj-lt"/>
                <a:ea typeface="Times New Roman" panose="02020603050405020304" pitchFamily="18" charset="0"/>
                <a:cs typeface="Times New Roman" panose="02020603050405020304" pitchFamily="18" charset="0"/>
              </a:rPr>
              <a:t>Activitatea 3</a:t>
            </a:r>
            <a:r>
              <a:rPr lang="it-IT" sz="3600" dirty="0">
                <a:solidFill>
                  <a:srgbClr val="000000"/>
                </a:solidFill>
                <a:effectLst/>
                <a:latin typeface="+mj-lt"/>
                <a:ea typeface="Times New Roman" panose="02020603050405020304" pitchFamily="18" charset="0"/>
                <a:cs typeface="Times New Roman" panose="02020603050405020304" pitchFamily="18" charset="0"/>
              </a:rPr>
              <a:t> Informarea elevilor privind importanta retelei de arii protejate N2000 si analiza biodiversitatii in cadrul ROSCI0270 Vanatori Neamt</a:t>
            </a:r>
            <a:endParaRPr lang="en-US" sz="7200" dirty="0">
              <a:latin typeface="+mj-lt"/>
              <a:cs typeface="Times New Roman" panose="02020603050405020304" pitchFamily="18" charset="0"/>
            </a:endParaRPr>
          </a:p>
        </p:txBody>
      </p:sp>
      <p:sp>
        <p:nvSpPr>
          <p:cNvPr id="6" name="CasetăText 5">
            <a:extLst>
              <a:ext uri="{FF2B5EF4-FFF2-40B4-BE49-F238E27FC236}">
                <a16:creationId xmlns:a16="http://schemas.microsoft.com/office/drawing/2014/main" xmlns="" id="{5115A868-AB8F-0060-9A4B-8FA0268EB675}"/>
              </a:ext>
            </a:extLst>
          </p:cNvPr>
          <p:cNvSpPr txBox="1"/>
          <p:nvPr/>
        </p:nvSpPr>
        <p:spPr>
          <a:xfrm>
            <a:off x="533400" y="3284101"/>
            <a:ext cx="9144000" cy="3046988"/>
          </a:xfrm>
          <a:prstGeom prst="rect">
            <a:avLst/>
          </a:prstGeom>
          <a:noFill/>
        </p:spPr>
        <p:txBody>
          <a:bodyPr wrap="square">
            <a:spAutoFit/>
          </a:bodyPr>
          <a:lstStyle/>
          <a:p>
            <a:r>
              <a:rPr sz="2100"/>
              <a:t>Natura 2000 este rețeaua europeană de arii naturale protejate, creată pentru conservarea speciilor și habitatelor valoroase.</a:t>
            </a:r>
          </a:p>
          <a:p>
            <a:endParaRPr sz="2100"/>
          </a:p>
          <a:p>
            <a:r>
              <a:rPr sz="2100"/>
              <a:t>Mesaj-cheie pentru elevi: protecția naturii nu înseamnă izolare, ci înțelegere, grijă și utilizare responsabilă.</a:t>
            </a:r>
          </a:p>
        </p:txBody>
      </p:sp>
      <p:sp>
        <p:nvSpPr>
          <p:cNvPr id="8" name="CasetăText 7">
            <a:extLst>
              <a:ext uri="{FF2B5EF4-FFF2-40B4-BE49-F238E27FC236}">
                <a16:creationId xmlns:a16="http://schemas.microsoft.com/office/drawing/2014/main" xmlns="" id="{CB5DACB4-1259-8F97-864A-7AA00D7C9865}"/>
              </a:ext>
            </a:extLst>
          </p:cNvPr>
          <p:cNvSpPr txBox="1"/>
          <p:nvPr/>
        </p:nvSpPr>
        <p:spPr>
          <a:xfrm>
            <a:off x="558800" y="6667500"/>
            <a:ext cx="9144000" cy="1569660"/>
          </a:xfrm>
          <a:prstGeom prst="rect">
            <a:avLst/>
          </a:prstGeom>
          <a:noFill/>
        </p:spPr>
        <p:txBody>
          <a:bodyPr wrap="square">
            <a:spAutoFit/>
          </a:bodyPr>
          <a:lstStyle/>
          <a:p>
            <a:r>
              <a:rPr sz="2100"/>
              <a:t>România are sute de situri Natura 2000, care acoperă aproape un sfert din suprafața țării.</a:t>
            </a:r>
          </a:p>
        </p:txBody>
      </p:sp>
      <p:sp>
        <p:nvSpPr>
          <p:cNvPr id="12" name="CasetăText 11">
            <a:extLst>
              <a:ext uri="{FF2B5EF4-FFF2-40B4-BE49-F238E27FC236}">
                <a16:creationId xmlns:a16="http://schemas.microsoft.com/office/drawing/2014/main" xmlns="" id="{07F81AE2-665C-DDAF-B3F7-FF6BF47B6EF7}"/>
              </a:ext>
            </a:extLst>
          </p:cNvPr>
          <p:cNvSpPr txBox="1"/>
          <p:nvPr/>
        </p:nvSpPr>
        <p:spPr>
          <a:xfrm>
            <a:off x="529201" y="8648700"/>
            <a:ext cx="9144000" cy="830997"/>
          </a:xfrm>
          <a:prstGeom prst="rect">
            <a:avLst/>
          </a:prstGeom>
          <a:noFill/>
        </p:spPr>
        <p:txBody>
          <a:bodyPr wrap="square">
            <a:spAutoFit/>
          </a:bodyPr>
          <a:lstStyle/>
          <a:p>
            <a:r>
              <a:rPr sz="2100"/>
              <a:t>O parte importantă a pădurilor României se suprapune cu situri Natura 2000.</a:t>
            </a:r>
          </a:p>
        </p:txBody>
      </p:sp>
      <p:pic>
        <p:nvPicPr>
          <p:cNvPr id="13" name="Imagine 12">
            <a:extLst>
              <a:ext uri="{FF2B5EF4-FFF2-40B4-BE49-F238E27FC236}">
                <a16:creationId xmlns:a16="http://schemas.microsoft.com/office/drawing/2014/main" xmlns="" id="{0C531217-C224-6618-C132-84B5DE24960C}"/>
              </a:ext>
            </a:extLst>
          </p:cNvPr>
          <p:cNvPicPr>
            <a:picLocks noChangeAspect="1"/>
          </p:cNvPicPr>
          <p:nvPr/>
        </p:nvPicPr>
        <p:blipFill>
          <a:blip r:embed="rId3"/>
          <a:srcRect l="16959" r="15790"/>
          <a:stretch/>
        </p:blipFill>
        <p:spPr>
          <a:xfrm>
            <a:off x="10727335" y="3372816"/>
            <a:ext cx="6874865" cy="5522567"/>
          </a:xfrm>
          <a:prstGeom prst="rect">
            <a:avLst/>
          </a:prstGeom>
        </p:spPr>
      </p:pic>
      <p:pic>
        <p:nvPicPr>
          <p:cNvPr id="14" name="Picture 13" descr="image.png"/>
          <p:cNvPicPr>
            <a:picLocks noChangeAspect="1"/>
          </p:cNvPicPr>
          <p:nvPr/>
        </p:nvPicPr>
        <p:blipFill>
          <a:blip r:embed="rId4"/>
          <a:stretch>
            <a:fillRect/>
          </a:stretch>
        </p:blipFill>
        <p:spPr>
          <a:xfrm>
            <a:off x="1434737" y="122873"/>
            <a:ext cx="548640" cy="548640"/>
          </a:xfrm>
          <a:prstGeom prst="rect">
            <a:avLst/>
          </a:prstGeom>
        </p:spPr>
      </p:pic>
      <p:pic>
        <p:nvPicPr>
          <p:cNvPr id="15" name="Picture 14" descr="image.png"/>
          <p:cNvPicPr>
            <a:picLocks noChangeAspect="1"/>
          </p:cNvPicPr>
          <p:nvPr/>
        </p:nvPicPr>
        <p:blipFill>
          <a:blip r:embed="rId5"/>
          <a:stretch>
            <a:fillRect/>
          </a:stretch>
        </p:blipFill>
        <p:spPr>
          <a:xfrm>
            <a:off x="3380149" y="161926"/>
            <a:ext cx="630555" cy="548640"/>
          </a:xfrm>
          <a:prstGeom prst="rect">
            <a:avLst/>
          </a:prstGeom>
        </p:spPr>
      </p:pic>
      <p:pic>
        <p:nvPicPr>
          <p:cNvPr id="16" name="Picture 15" descr="image.png"/>
          <p:cNvPicPr>
            <a:picLocks noChangeAspect="1"/>
          </p:cNvPicPr>
          <p:nvPr/>
        </p:nvPicPr>
        <p:blipFill>
          <a:blip r:embed="rId6"/>
          <a:stretch>
            <a:fillRect/>
          </a:stretch>
        </p:blipFill>
        <p:spPr>
          <a:xfrm>
            <a:off x="5156201" y="122873"/>
            <a:ext cx="1297940" cy="539115"/>
          </a:xfrm>
          <a:prstGeom prst="rect">
            <a:avLst/>
          </a:prstGeom>
        </p:spPr>
      </p:pic>
      <p:pic>
        <p:nvPicPr>
          <p:cNvPr id="17" name="Picture 16" descr="image.png"/>
          <p:cNvPicPr>
            <a:picLocks noChangeAspect="1"/>
          </p:cNvPicPr>
          <p:nvPr/>
        </p:nvPicPr>
        <p:blipFill>
          <a:blip r:embed="rId7"/>
          <a:stretch>
            <a:fillRect/>
          </a:stretch>
        </p:blipFill>
        <p:spPr>
          <a:xfrm>
            <a:off x="7662499" y="173628"/>
            <a:ext cx="877570" cy="548640"/>
          </a:xfrm>
          <a:prstGeom prst="rect">
            <a:avLst/>
          </a:prstGeom>
        </p:spPr>
      </p:pic>
      <p:pic>
        <p:nvPicPr>
          <p:cNvPr id="18" name="Picture 17" descr="image.png"/>
          <p:cNvPicPr>
            <a:picLocks noChangeAspect="1"/>
          </p:cNvPicPr>
          <p:nvPr/>
        </p:nvPicPr>
        <p:blipFill>
          <a:blip r:embed="rId8"/>
          <a:stretch>
            <a:fillRect/>
          </a:stretch>
        </p:blipFill>
        <p:spPr>
          <a:xfrm>
            <a:off x="9412605" y="161926"/>
            <a:ext cx="904875" cy="548640"/>
          </a:xfrm>
          <a:prstGeom prst="rect">
            <a:avLst/>
          </a:prstGeom>
        </p:spPr>
      </p:pic>
      <p:pic>
        <p:nvPicPr>
          <p:cNvPr id="19" name="Picture 18" descr="image.png"/>
          <p:cNvPicPr>
            <a:picLocks noChangeAspect="1"/>
          </p:cNvPicPr>
          <p:nvPr/>
        </p:nvPicPr>
        <p:blipFill>
          <a:blip r:embed="rId9"/>
          <a:stretch>
            <a:fillRect/>
          </a:stretch>
        </p:blipFill>
        <p:spPr>
          <a:xfrm>
            <a:off x="11560808" y="142604"/>
            <a:ext cx="1380490" cy="548640"/>
          </a:xfrm>
          <a:prstGeom prst="rect">
            <a:avLst/>
          </a:prstGeom>
        </p:spPr>
      </p:pic>
      <p:pic>
        <p:nvPicPr>
          <p:cNvPr id="20" name="Picture 19" descr="image.png"/>
          <p:cNvPicPr>
            <a:picLocks noChangeAspect="1"/>
          </p:cNvPicPr>
          <p:nvPr/>
        </p:nvPicPr>
        <p:blipFill>
          <a:blip r:embed="rId10"/>
          <a:stretch>
            <a:fillRect/>
          </a:stretch>
        </p:blipFill>
        <p:spPr>
          <a:xfrm>
            <a:off x="14573884" y="196216"/>
            <a:ext cx="840740" cy="539115"/>
          </a:xfrm>
          <a:prstGeom prst="rect">
            <a:avLst/>
          </a:prstGeom>
        </p:spPr>
      </p:pic>
    </p:spTree>
    <p:extLst>
      <p:ext uri="{BB962C8B-B14F-4D97-AF65-F5344CB8AC3E}">
        <p14:creationId xmlns:p14="http://schemas.microsoft.com/office/powerpoint/2010/main" val="26742755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1E0BD4B-C638-3DD7-6D55-29A1049AA079}"/>
            </a:ext>
          </a:extLst>
        </p:cNvPr>
        <p:cNvGrpSpPr/>
        <p:nvPr/>
      </p:nvGrpSpPr>
      <p:grpSpPr>
        <a:xfrm>
          <a:off x="0" y="0"/>
          <a:ext cx="0" cy="0"/>
          <a:chOff x="0" y="0"/>
          <a:chExt cx="0" cy="0"/>
        </a:xfrm>
      </p:grpSpPr>
      <p:sp>
        <p:nvSpPr>
          <p:cNvPr id="3" name="CasetăText 2">
            <a:extLst>
              <a:ext uri="{FF2B5EF4-FFF2-40B4-BE49-F238E27FC236}">
                <a16:creationId xmlns:a16="http://schemas.microsoft.com/office/drawing/2014/main" xmlns="" id="{A82DF149-E3EC-83C3-A442-19A1F937B038}"/>
              </a:ext>
            </a:extLst>
          </p:cNvPr>
          <p:cNvSpPr txBox="1"/>
          <p:nvPr/>
        </p:nvSpPr>
        <p:spPr>
          <a:xfrm>
            <a:off x="228600" y="1816835"/>
            <a:ext cx="17907000" cy="1200329"/>
          </a:xfrm>
          <a:prstGeom prst="rect">
            <a:avLst/>
          </a:prstGeom>
          <a:noFill/>
        </p:spPr>
        <p:txBody>
          <a:bodyPr wrap="square">
            <a:spAutoFit/>
          </a:bodyPr>
          <a:lstStyle/>
          <a:p>
            <a:pPr algn="ctr"/>
            <a:r>
              <a:rPr lang="it-IT" sz="3600" b="1" dirty="0">
                <a:solidFill>
                  <a:srgbClr val="000000"/>
                </a:solidFill>
                <a:effectLst/>
                <a:latin typeface="+mj-lt"/>
                <a:ea typeface="Times New Roman" panose="02020603050405020304" pitchFamily="18" charset="0"/>
                <a:cs typeface="Times New Roman" panose="02020603050405020304" pitchFamily="18" charset="0"/>
              </a:rPr>
              <a:t>Activitatea 3</a:t>
            </a:r>
            <a:r>
              <a:rPr lang="it-IT" sz="3600" dirty="0">
                <a:solidFill>
                  <a:srgbClr val="000000"/>
                </a:solidFill>
                <a:effectLst/>
                <a:latin typeface="+mj-lt"/>
                <a:ea typeface="Times New Roman" panose="02020603050405020304" pitchFamily="18" charset="0"/>
                <a:cs typeface="Times New Roman" panose="02020603050405020304" pitchFamily="18" charset="0"/>
              </a:rPr>
              <a:t> Informarea elevilor privind importanta retelei de arii protejate N2000 si analiza biodiversitatii in cadrul ROSCI0270 Vanatori Neamt</a:t>
            </a:r>
            <a:endParaRPr lang="en-US" sz="7200" dirty="0">
              <a:latin typeface="+mj-lt"/>
              <a:cs typeface="Times New Roman" panose="02020603050405020304" pitchFamily="18" charset="0"/>
            </a:endParaRPr>
          </a:p>
        </p:txBody>
      </p:sp>
      <p:sp>
        <p:nvSpPr>
          <p:cNvPr id="6" name="CasetăText 5">
            <a:extLst>
              <a:ext uri="{FF2B5EF4-FFF2-40B4-BE49-F238E27FC236}">
                <a16:creationId xmlns:a16="http://schemas.microsoft.com/office/drawing/2014/main" xmlns="" id="{E63E0DD8-F503-E883-DC41-73141C268B26}"/>
              </a:ext>
            </a:extLst>
          </p:cNvPr>
          <p:cNvSpPr txBox="1"/>
          <p:nvPr/>
        </p:nvSpPr>
        <p:spPr>
          <a:xfrm>
            <a:off x="533400" y="4381500"/>
            <a:ext cx="9144000" cy="4154984"/>
          </a:xfrm>
          <a:prstGeom prst="rect">
            <a:avLst/>
          </a:prstGeom>
          <a:noFill/>
        </p:spPr>
        <p:txBody>
          <a:bodyPr wrap="square">
            <a:spAutoFit/>
          </a:bodyPr>
          <a:lstStyle/>
          <a:p>
            <a:r>
              <a:rPr sz="2200"/>
              <a:t>În județul Neamț, ariile protejate acoperă o parte importantă a pădurilor de stat.</a:t>
            </a:r>
          </a:p>
          <a:p>
            <a:endParaRPr sz="2200"/>
          </a:p>
          <a:p>
            <a:r>
              <a:rPr sz="2200"/>
              <a:t>Vânători-Neamț este un exemplu de teritoriu unde conservarea habitatelor, educația și implicarea comunității pot merge împreună.</a:t>
            </a:r>
          </a:p>
        </p:txBody>
      </p:sp>
      <p:pic>
        <p:nvPicPr>
          <p:cNvPr id="5" name="Imagine 4">
            <a:extLst>
              <a:ext uri="{FF2B5EF4-FFF2-40B4-BE49-F238E27FC236}">
                <a16:creationId xmlns:a16="http://schemas.microsoft.com/office/drawing/2014/main" xmlns="" id="{C68143CF-7775-B292-7F11-AA896D01CA58}"/>
              </a:ext>
            </a:extLst>
          </p:cNvPr>
          <p:cNvPicPr>
            <a:picLocks noChangeAspect="1"/>
          </p:cNvPicPr>
          <p:nvPr/>
        </p:nvPicPr>
        <p:blipFill>
          <a:blip r:embed="rId3"/>
          <a:stretch>
            <a:fillRect/>
          </a:stretch>
        </p:blipFill>
        <p:spPr>
          <a:xfrm>
            <a:off x="9834034" y="3619500"/>
            <a:ext cx="8301565" cy="5951470"/>
          </a:xfrm>
          <a:prstGeom prst="rect">
            <a:avLst/>
          </a:prstGeom>
        </p:spPr>
      </p:pic>
      <p:pic>
        <p:nvPicPr>
          <p:cNvPr id="7" name="Picture 6" descr="image.png"/>
          <p:cNvPicPr>
            <a:picLocks noChangeAspect="1"/>
          </p:cNvPicPr>
          <p:nvPr/>
        </p:nvPicPr>
        <p:blipFill>
          <a:blip r:embed="rId4"/>
          <a:stretch>
            <a:fillRect/>
          </a:stretch>
        </p:blipFill>
        <p:spPr>
          <a:xfrm>
            <a:off x="1434737" y="122873"/>
            <a:ext cx="548640" cy="548640"/>
          </a:xfrm>
          <a:prstGeom prst="rect">
            <a:avLst/>
          </a:prstGeom>
        </p:spPr>
      </p:pic>
      <p:pic>
        <p:nvPicPr>
          <p:cNvPr id="8" name="Picture 7" descr="image.png"/>
          <p:cNvPicPr>
            <a:picLocks noChangeAspect="1"/>
          </p:cNvPicPr>
          <p:nvPr/>
        </p:nvPicPr>
        <p:blipFill>
          <a:blip r:embed="rId5"/>
          <a:stretch>
            <a:fillRect/>
          </a:stretch>
        </p:blipFill>
        <p:spPr>
          <a:xfrm>
            <a:off x="3380149" y="161926"/>
            <a:ext cx="630555" cy="548640"/>
          </a:xfrm>
          <a:prstGeom prst="rect">
            <a:avLst/>
          </a:prstGeom>
        </p:spPr>
      </p:pic>
      <p:pic>
        <p:nvPicPr>
          <p:cNvPr id="9" name="Picture 8" descr="image.png"/>
          <p:cNvPicPr>
            <a:picLocks noChangeAspect="1"/>
          </p:cNvPicPr>
          <p:nvPr/>
        </p:nvPicPr>
        <p:blipFill>
          <a:blip r:embed="rId6"/>
          <a:stretch>
            <a:fillRect/>
          </a:stretch>
        </p:blipFill>
        <p:spPr>
          <a:xfrm>
            <a:off x="5156201" y="122873"/>
            <a:ext cx="1297940" cy="539115"/>
          </a:xfrm>
          <a:prstGeom prst="rect">
            <a:avLst/>
          </a:prstGeom>
        </p:spPr>
      </p:pic>
      <p:pic>
        <p:nvPicPr>
          <p:cNvPr id="10" name="Picture 9" descr="image.png"/>
          <p:cNvPicPr>
            <a:picLocks noChangeAspect="1"/>
          </p:cNvPicPr>
          <p:nvPr/>
        </p:nvPicPr>
        <p:blipFill>
          <a:blip r:embed="rId7"/>
          <a:stretch>
            <a:fillRect/>
          </a:stretch>
        </p:blipFill>
        <p:spPr>
          <a:xfrm>
            <a:off x="7662499" y="173628"/>
            <a:ext cx="877570" cy="548640"/>
          </a:xfrm>
          <a:prstGeom prst="rect">
            <a:avLst/>
          </a:prstGeom>
        </p:spPr>
      </p:pic>
      <p:pic>
        <p:nvPicPr>
          <p:cNvPr id="11" name="Picture 10" descr="image.png"/>
          <p:cNvPicPr>
            <a:picLocks noChangeAspect="1"/>
          </p:cNvPicPr>
          <p:nvPr/>
        </p:nvPicPr>
        <p:blipFill>
          <a:blip r:embed="rId8"/>
          <a:stretch>
            <a:fillRect/>
          </a:stretch>
        </p:blipFill>
        <p:spPr>
          <a:xfrm>
            <a:off x="9412605" y="161926"/>
            <a:ext cx="904875" cy="548640"/>
          </a:xfrm>
          <a:prstGeom prst="rect">
            <a:avLst/>
          </a:prstGeom>
        </p:spPr>
      </p:pic>
      <p:pic>
        <p:nvPicPr>
          <p:cNvPr id="12" name="Picture 11" descr="image.png"/>
          <p:cNvPicPr>
            <a:picLocks noChangeAspect="1"/>
          </p:cNvPicPr>
          <p:nvPr/>
        </p:nvPicPr>
        <p:blipFill>
          <a:blip r:embed="rId9"/>
          <a:stretch>
            <a:fillRect/>
          </a:stretch>
        </p:blipFill>
        <p:spPr>
          <a:xfrm>
            <a:off x="11560808" y="142604"/>
            <a:ext cx="1380490" cy="548640"/>
          </a:xfrm>
          <a:prstGeom prst="rect">
            <a:avLst/>
          </a:prstGeom>
        </p:spPr>
      </p:pic>
      <p:pic>
        <p:nvPicPr>
          <p:cNvPr id="13" name="Picture 12" descr="image.png"/>
          <p:cNvPicPr>
            <a:picLocks noChangeAspect="1"/>
          </p:cNvPicPr>
          <p:nvPr/>
        </p:nvPicPr>
        <p:blipFill>
          <a:blip r:embed="rId10"/>
          <a:stretch>
            <a:fillRect/>
          </a:stretch>
        </p:blipFill>
        <p:spPr>
          <a:xfrm>
            <a:off x="14573884" y="196216"/>
            <a:ext cx="840740" cy="539115"/>
          </a:xfrm>
          <a:prstGeom prst="rect">
            <a:avLst/>
          </a:prstGeom>
        </p:spPr>
      </p:pic>
    </p:spTree>
    <p:extLst>
      <p:ext uri="{BB962C8B-B14F-4D97-AF65-F5344CB8AC3E}">
        <p14:creationId xmlns:p14="http://schemas.microsoft.com/office/powerpoint/2010/main" val="37723288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9F9F4"/>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1434737" y="122873"/>
            <a:ext cx="548640" cy="548640"/>
          </a:xfrm>
          <a:prstGeom prst="rect">
            <a:avLst/>
          </a:prstGeom>
        </p:spPr>
      </p:pic>
      <p:pic>
        <p:nvPicPr>
          <p:cNvPr id="3" name="Picture 2" descr="image.png"/>
          <p:cNvPicPr>
            <a:picLocks noChangeAspect="1"/>
          </p:cNvPicPr>
          <p:nvPr/>
        </p:nvPicPr>
        <p:blipFill>
          <a:blip r:embed="rId3"/>
          <a:stretch>
            <a:fillRect/>
          </a:stretch>
        </p:blipFill>
        <p:spPr>
          <a:xfrm>
            <a:off x="3380149" y="161926"/>
            <a:ext cx="630555" cy="548640"/>
          </a:xfrm>
          <a:prstGeom prst="rect">
            <a:avLst/>
          </a:prstGeom>
        </p:spPr>
      </p:pic>
      <p:pic>
        <p:nvPicPr>
          <p:cNvPr id="4" name="Picture 3" descr="image.png"/>
          <p:cNvPicPr>
            <a:picLocks noChangeAspect="1"/>
          </p:cNvPicPr>
          <p:nvPr/>
        </p:nvPicPr>
        <p:blipFill>
          <a:blip r:embed="rId4"/>
          <a:stretch>
            <a:fillRect/>
          </a:stretch>
        </p:blipFill>
        <p:spPr>
          <a:xfrm>
            <a:off x="5156201" y="122873"/>
            <a:ext cx="1297940" cy="539115"/>
          </a:xfrm>
          <a:prstGeom prst="rect">
            <a:avLst/>
          </a:prstGeom>
        </p:spPr>
      </p:pic>
      <p:pic>
        <p:nvPicPr>
          <p:cNvPr id="5" name="Picture 4" descr="image.png"/>
          <p:cNvPicPr>
            <a:picLocks noChangeAspect="1"/>
          </p:cNvPicPr>
          <p:nvPr/>
        </p:nvPicPr>
        <p:blipFill>
          <a:blip r:embed="rId5"/>
          <a:stretch>
            <a:fillRect/>
          </a:stretch>
        </p:blipFill>
        <p:spPr>
          <a:xfrm>
            <a:off x="7662499" y="173628"/>
            <a:ext cx="877570" cy="548640"/>
          </a:xfrm>
          <a:prstGeom prst="rect">
            <a:avLst/>
          </a:prstGeom>
        </p:spPr>
      </p:pic>
      <p:pic>
        <p:nvPicPr>
          <p:cNvPr id="6" name="Picture 5" descr="image.png"/>
          <p:cNvPicPr>
            <a:picLocks noChangeAspect="1"/>
          </p:cNvPicPr>
          <p:nvPr/>
        </p:nvPicPr>
        <p:blipFill>
          <a:blip r:embed="rId6"/>
          <a:stretch>
            <a:fillRect/>
          </a:stretch>
        </p:blipFill>
        <p:spPr>
          <a:xfrm>
            <a:off x="9412605" y="161926"/>
            <a:ext cx="904875" cy="548640"/>
          </a:xfrm>
          <a:prstGeom prst="rect">
            <a:avLst/>
          </a:prstGeom>
        </p:spPr>
      </p:pic>
      <p:pic>
        <p:nvPicPr>
          <p:cNvPr id="7" name="Picture 6" descr="image.png"/>
          <p:cNvPicPr>
            <a:picLocks noChangeAspect="1"/>
          </p:cNvPicPr>
          <p:nvPr/>
        </p:nvPicPr>
        <p:blipFill>
          <a:blip r:embed="rId7"/>
          <a:stretch>
            <a:fillRect/>
          </a:stretch>
        </p:blipFill>
        <p:spPr>
          <a:xfrm>
            <a:off x="11560808" y="142604"/>
            <a:ext cx="1380490" cy="548640"/>
          </a:xfrm>
          <a:prstGeom prst="rect">
            <a:avLst/>
          </a:prstGeom>
        </p:spPr>
      </p:pic>
      <p:pic>
        <p:nvPicPr>
          <p:cNvPr id="8" name="Picture 7" descr="image.png"/>
          <p:cNvPicPr>
            <a:picLocks noChangeAspect="1"/>
          </p:cNvPicPr>
          <p:nvPr/>
        </p:nvPicPr>
        <p:blipFill>
          <a:blip r:embed="rId8"/>
          <a:stretch>
            <a:fillRect/>
          </a:stretch>
        </p:blipFill>
        <p:spPr>
          <a:xfrm>
            <a:off x="14573884" y="196216"/>
            <a:ext cx="840740" cy="539115"/>
          </a:xfrm>
          <a:prstGeom prst="rect">
            <a:avLst/>
          </a:prstGeom>
        </p:spPr>
      </p:pic>
      <p:sp>
        <p:nvSpPr>
          <p:cNvPr id="9" name="TextBox 8"/>
          <p:cNvSpPr txBox="1"/>
          <p:nvPr/>
        </p:nvSpPr>
        <p:spPr>
          <a:xfrm>
            <a:off x="685800" y="1143000"/>
            <a:ext cx="16916400" cy="685800"/>
          </a:xfrm>
          <a:prstGeom prst="rect">
            <a:avLst/>
          </a:prstGeom>
          <a:noFill/>
        </p:spPr>
        <p:txBody>
          <a:bodyPr wrap="none">
            <a:spAutoFit/>
          </a:bodyPr>
          <a:lstStyle/>
          <a:p>
            <a:pPr algn="ctr">
              <a:defRPr sz="2700" b="1">
                <a:solidFill>
                  <a:srgbClr val="255632"/>
                </a:solidFill>
              </a:defRPr>
            </a:pPr>
            <a:r>
              <a:t>ACTIVITĂȚILE 1 • 2 • 3 – CONTINUAREA ÎN PROIECT</a:t>
            </a:r>
          </a:p>
        </p:txBody>
      </p:sp>
      <p:sp>
        <p:nvSpPr>
          <p:cNvPr id="10" name="TextBox 9"/>
          <p:cNvSpPr txBox="1"/>
          <p:nvPr/>
        </p:nvSpPr>
        <p:spPr>
          <a:xfrm>
            <a:off x="914400" y="1828800"/>
            <a:ext cx="16459200" cy="1143000"/>
          </a:xfrm>
          <a:prstGeom prst="rect">
            <a:avLst/>
          </a:prstGeom>
          <a:noFill/>
        </p:spPr>
        <p:txBody>
          <a:bodyPr wrap="none">
            <a:spAutoFit/>
          </a:bodyPr>
          <a:lstStyle/>
          <a:p>
            <a:pPr algn="ctr">
              <a:defRPr sz="2400" b="1"/>
            </a:pPr>
            <a:r>
              <a:t>„Realizare de investiții pentru eficientizarea energetică a Căminului Cultural din satul Vânători-Neamț”</a:t>
            </a:r>
          </a:p>
        </p:txBody>
      </p:sp>
      <p:sp>
        <p:nvSpPr>
          <p:cNvPr id="11" name="Rounded Rectangle 10"/>
          <p:cNvSpPr/>
          <p:nvPr/>
        </p:nvSpPr>
        <p:spPr>
          <a:xfrm>
            <a:off x="914400" y="3200400"/>
            <a:ext cx="7772400" cy="2286000"/>
          </a:xfrm>
          <a:prstGeom prst="roundRect">
            <a:avLst/>
          </a:prstGeom>
          <a:solidFill>
            <a:srgbClr val="ECF4E8"/>
          </a:solidFill>
          <a:ln>
            <a:solidFill>
              <a:srgbClr val="577D4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2" name="Picture 11" descr="comuna_vanatori_neamt.png"/>
          <p:cNvPicPr>
            <a:picLocks noChangeAspect="1"/>
          </p:cNvPicPr>
          <p:nvPr/>
        </p:nvPicPr>
        <p:blipFill>
          <a:blip r:embed="rId9"/>
          <a:stretch>
            <a:fillRect/>
          </a:stretch>
        </p:blipFill>
        <p:spPr>
          <a:xfrm>
            <a:off x="1234440" y="3456432"/>
            <a:ext cx="1508760" cy="1508760"/>
          </a:xfrm>
          <a:prstGeom prst="rect">
            <a:avLst/>
          </a:prstGeom>
        </p:spPr>
      </p:pic>
      <p:sp>
        <p:nvSpPr>
          <p:cNvPr id="13" name="TextBox 12"/>
          <p:cNvSpPr txBox="1"/>
          <p:nvPr/>
        </p:nvSpPr>
        <p:spPr>
          <a:xfrm>
            <a:off x="2971800" y="3429000"/>
            <a:ext cx="5212080" cy="1645920"/>
          </a:xfrm>
          <a:prstGeom prst="rect">
            <a:avLst/>
          </a:prstGeom>
          <a:noFill/>
        </p:spPr>
        <p:txBody>
          <a:bodyPr wrap="none" anchor="ctr">
            <a:spAutoFit/>
          </a:bodyPr>
          <a:lstStyle/>
          <a:p>
            <a:pPr>
              <a:defRPr sz="1600" b="1">
                <a:solidFill>
                  <a:srgbClr val="577D4C"/>
                </a:solidFill>
              </a:defRPr>
            </a:pPr>
            <a:r>
              <a:t>SOLICITANT</a:t>
            </a:r>
          </a:p>
          <a:p>
            <a:pPr>
              <a:spcBef>
                <a:spcPts val="800"/>
              </a:spcBef>
              <a:defRPr sz="2500" b="1"/>
            </a:pPr>
            <a:r>
              <a:t>COMUNA VÂNĂTORI-NEAMȚ</a:t>
            </a:r>
          </a:p>
        </p:txBody>
      </p:sp>
      <p:sp>
        <p:nvSpPr>
          <p:cNvPr id="14" name="Rounded Rectangle 13"/>
          <p:cNvSpPr/>
          <p:nvPr/>
        </p:nvSpPr>
        <p:spPr>
          <a:xfrm>
            <a:off x="9144000" y="3200400"/>
            <a:ext cx="8229600" cy="2286000"/>
          </a:xfrm>
          <a:prstGeom prst="roundRect">
            <a:avLst/>
          </a:prstGeom>
          <a:solidFill>
            <a:srgbClr val="F2F4ED"/>
          </a:solidFill>
          <a:ln>
            <a:solidFill>
              <a:srgbClr val="577D4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9555480" y="3429000"/>
            <a:ext cx="7406640" cy="1691640"/>
          </a:xfrm>
          <a:prstGeom prst="rect">
            <a:avLst/>
          </a:prstGeom>
          <a:noFill/>
        </p:spPr>
        <p:txBody>
          <a:bodyPr wrap="none" anchor="ctr">
            <a:spAutoFit/>
          </a:bodyPr>
          <a:lstStyle/>
          <a:p>
            <a:pPr>
              <a:defRPr sz="1600" b="1">
                <a:solidFill>
                  <a:srgbClr val="577D4C"/>
                </a:solidFill>
              </a:defRPr>
            </a:pPr>
            <a:r>
              <a:t>PARTENER</a:t>
            </a:r>
          </a:p>
          <a:p>
            <a:pPr>
              <a:spcBef>
                <a:spcPts val="800"/>
              </a:spcBef>
              <a:defRPr sz="2200" b="1"/>
            </a:pPr>
            <a:r>
              <a:t>LICEUL TEHNOLOGIC „ARHIMANDRIT CHIRIAC NICOLAU” VÂNĂTORI-NEAMȚ</a:t>
            </a:r>
          </a:p>
        </p:txBody>
      </p:sp>
      <p:sp>
        <p:nvSpPr>
          <p:cNvPr id="16" name="Rounded Rectangle 15"/>
          <p:cNvSpPr/>
          <p:nvPr/>
        </p:nvSpPr>
        <p:spPr>
          <a:xfrm>
            <a:off x="1645920" y="5989320"/>
            <a:ext cx="14996159" cy="2148840"/>
          </a:xfrm>
          <a:prstGeom prst="roundRect">
            <a:avLst/>
          </a:prstGeom>
          <a:solidFill>
            <a:srgbClr val="E0EFD8"/>
          </a:solidFill>
          <a:ln>
            <a:solidFill>
              <a:srgbClr val="2F6537"/>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2011680" y="6217920"/>
            <a:ext cx="14264640" cy="1600200"/>
          </a:xfrm>
          <a:prstGeom prst="rect">
            <a:avLst/>
          </a:prstGeom>
          <a:noFill/>
        </p:spPr>
        <p:txBody>
          <a:bodyPr wrap="none">
            <a:spAutoFit/>
          </a:bodyPr>
          <a:lstStyle/>
          <a:p>
            <a:pPr algn="ctr">
              <a:defRPr sz="3100" b="1">
                <a:solidFill>
                  <a:srgbClr val="235D2F"/>
                </a:solidFill>
              </a:defRPr>
            </a:pPr>
            <a:r>
              <a:t>FINANȚARE PRIN GAL ȚINUTUL ZIMBRILOR</a:t>
            </a:r>
          </a:p>
          <a:p>
            <a:pPr algn="ctr">
              <a:spcBef>
                <a:spcPts val="1000"/>
              </a:spcBef>
              <a:defRPr sz="2000" b="1"/>
            </a:pPr>
            <a:r>
              <a:t>AFIR – Planul Strategic PAC 2023–2027  |  finanțare nerambursabilă: aproximativ 65.000 euro</a:t>
            </a:r>
          </a:p>
        </p:txBody>
      </p:sp>
      <p:pic>
        <p:nvPicPr>
          <p:cNvPr id="18" name="Picture 17" descr="image.png"/>
          <p:cNvPicPr>
            <a:picLocks noChangeAspect="1"/>
          </p:cNvPicPr>
          <p:nvPr/>
        </p:nvPicPr>
        <p:blipFill>
          <a:blip r:embed="rId8"/>
          <a:stretch>
            <a:fillRect/>
          </a:stretch>
        </p:blipFill>
        <p:spPr>
          <a:xfrm>
            <a:off x="8183879" y="8412480"/>
            <a:ext cx="1371600" cy="868680"/>
          </a:xfrm>
          <a:prstGeom prst="rect">
            <a:avLst/>
          </a:prstGeom>
        </p:spPr>
      </p:pic>
      <p:sp>
        <p:nvSpPr>
          <p:cNvPr id="19" name="TextBox 18"/>
          <p:cNvSpPr txBox="1"/>
          <p:nvPr/>
        </p:nvSpPr>
        <p:spPr>
          <a:xfrm>
            <a:off x="5212080" y="9189720"/>
            <a:ext cx="7863840" cy="411480"/>
          </a:xfrm>
          <a:prstGeom prst="rect">
            <a:avLst/>
          </a:prstGeom>
          <a:noFill/>
        </p:spPr>
        <p:txBody>
          <a:bodyPr wrap="none">
            <a:spAutoFit/>
          </a:bodyPr>
          <a:lstStyle/>
          <a:p>
            <a:pPr algn="ctr">
              <a:defRPr sz="1600" b="1">
                <a:solidFill>
                  <a:srgbClr val="235D2F"/>
                </a:solidFill>
              </a:defRPr>
            </a:pPr>
            <a:r>
              <a:t>GAL ȚINUTUL ZIMBRILOR – finanțare pentru dezvoltare locală</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AE28567-3EFA-84EC-AF7E-C5E29D021281}"/>
            </a:ext>
          </a:extLst>
        </p:cNvPr>
        <p:cNvGrpSpPr/>
        <p:nvPr/>
      </p:nvGrpSpPr>
      <p:grpSpPr>
        <a:xfrm>
          <a:off x="0" y="0"/>
          <a:ext cx="0" cy="0"/>
          <a:chOff x="0" y="0"/>
          <a:chExt cx="0" cy="0"/>
        </a:xfrm>
      </p:grpSpPr>
      <p:sp>
        <p:nvSpPr>
          <p:cNvPr id="3" name="CasetăText 2">
            <a:extLst>
              <a:ext uri="{FF2B5EF4-FFF2-40B4-BE49-F238E27FC236}">
                <a16:creationId xmlns:a16="http://schemas.microsoft.com/office/drawing/2014/main" xmlns="" id="{56FCB7F9-3F8D-27AF-FB42-2D0A05627529}"/>
              </a:ext>
            </a:extLst>
          </p:cNvPr>
          <p:cNvSpPr txBox="1"/>
          <p:nvPr/>
        </p:nvSpPr>
        <p:spPr>
          <a:xfrm>
            <a:off x="152400" y="1234440"/>
            <a:ext cx="17907000" cy="548640"/>
          </a:xfrm>
          <a:prstGeom prst="rect">
            <a:avLst/>
          </a:prstGeom>
          <a:noFill/>
        </p:spPr>
        <p:txBody>
          <a:bodyPr wrap="square">
            <a:spAutoFit/>
          </a:bodyPr>
          <a:lstStyle/>
          <a:p>
            <a:pPr algn="ctr"/>
            <a:r>
              <a:rPr sz="3000" b="1">
                <a:solidFill>
                  <a:srgbClr val="000000"/>
                </a:solidFill>
              </a:rPr>
              <a:t>Firul prezentării</a:t>
            </a:r>
          </a:p>
        </p:txBody>
      </p:sp>
      <p:sp>
        <p:nvSpPr>
          <p:cNvPr id="2" name="Dreptunghi 1">
            <a:extLst>
              <a:ext uri="{FF2B5EF4-FFF2-40B4-BE49-F238E27FC236}">
                <a16:creationId xmlns:a16="http://schemas.microsoft.com/office/drawing/2014/main" xmlns="" id="{5B094376-836C-4182-88A1-C46414C0E2DB}"/>
              </a:ext>
            </a:extLst>
          </p:cNvPr>
          <p:cNvSpPr/>
          <p:nvPr/>
        </p:nvSpPr>
        <p:spPr>
          <a:xfrm>
            <a:off x="101600" y="5753099"/>
            <a:ext cx="17957800" cy="431530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1188720" y="2148840"/>
            <a:ext cx="10149840" cy="777240"/>
          </a:xfrm>
          <a:prstGeom prst="rect">
            <a:avLst/>
          </a:prstGeom>
          <a:noFill/>
        </p:spPr>
        <p:txBody>
          <a:bodyPr wrap="square">
            <a:spAutoFit/>
          </a:bodyPr>
          <a:lstStyle/>
          <a:p>
            <a:r>
              <a:rPr sz="2400" b="1" dirty="0">
                <a:solidFill>
                  <a:srgbClr val="306030"/>
                </a:solidFill>
              </a:rPr>
              <a:t>1. </a:t>
            </a:r>
            <a:r>
              <a:rPr sz="2400" b="1" dirty="0" err="1">
                <a:solidFill>
                  <a:srgbClr val="306030"/>
                </a:solidFill>
              </a:rPr>
              <a:t>Solul</a:t>
            </a:r>
            <a:r>
              <a:rPr sz="2400" b="1" dirty="0">
                <a:solidFill>
                  <a:srgbClr val="306030"/>
                </a:solidFill>
              </a:rPr>
              <a:t>  </a:t>
            </a:r>
            <a:r>
              <a:rPr sz="2200" dirty="0">
                <a:solidFill>
                  <a:srgbClr val="000000"/>
                </a:solidFill>
              </a:rPr>
              <a:t>Citizen Science / ECHO: </a:t>
            </a:r>
            <a:r>
              <a:rPr sz="2200" dirty="0" err="1">
                <a:solidFill>
                  <a:srgbClr val="000000"/>
                </a:solidFill>
              </a:rPr>
              <a:t>elevii</a:t>
            </a:r>
            <a:r>
              <a:rPr sz="2200" dirty="0">
                <a:solidFill>
                  <a:srgbClr val="000000"/>
                </a:solidFill>
              </a:rPr>
              <a:t> </a:t>
            </a:r>
            <a:r>
              <a:rPr sz="2200" dirty="0" err="1">
                <a:solidFill>
                  <a:srgbClr val="000000"/>
                </a:solidFill>
              </a:rPr>
              <a:t>prelevează</a:t>
            </a:r>
            <a:r>
              <a:rPr sz="2200" dirty="0">
                <a:solidFill>
                  <a:srgbClr val="000000"/>
                </a:solidFill>
              </a:rPr>
              <a:t> probe de sol </a:t>
            </a:r>
            <a:r>
              <a:rPr sz="2200" dirty="0" err="1">
                <a:solidFill>
                  <a:srgbClr val="000000"/>
                </a:solidFill>
              </a:rPr>
              <a:t>și</a:t>
            </a:r>
            <a:r>
              <a:rPr sz="2200" dirty="0">
                <a:solidFill>
                  <a:srgbClr val="000000"/>
                </a:solidFill>
              </a:rPr>
              <a:t> </a:t>
            </a:r>
            <a:r>
              <a:rPr sz="2200" dirty="0" err="1">
                <a:solidFill>
                  <a:srgbClr val="000000"/>
                </a:solidFill>
              </a:rPr>
              <a:t>contribuie</a:t>
            </a:r>
            <a:r>
              <a:rPr sz="2200" dirty="0">
                <a:solidFill>
                  <a:srgbClr val="000000"/>
                </a:solidFill>
              </a:rPr>
              <a:t> la date </a:t>
            </a:r>
            <a:r>
              <a:rPr sz="2200" dirty="0" err="1">
                <a:solidFill>
                  <a:srgbClr val="000000"/>
                </a:solidFill>
              </a:rPr>
              <a:t>europene</a:t>
            </a:r>
            <a:r>
              <a:rPr sz="2200" dirty="0">
                <a:solidFill>
                  <a:srgbClr val="000000"/>
                </a:solidFill>
              </a:rPr>
              <a:t>.</a:t>
            </a:r>
          </a:p>
        </p:txBody>
      </p:sp>
      <p:sp>
        <p:nvSpPr>
          <p:cNvPr id="8" name="TextBox 7"/>
          <p:cNvSpPr txBox="1"/>
          <p:nvPr/>
        </p:nvSpPr>
        <p:spPr>
          <a:xfrm>
            <a:off x="1188720" y="3200400"/>
            <a:ext cx="10149840" cy="777240"/>
          </a:xfrm>
          <a:prstGeom prst="rect">
            <a:avLst/>
          </a:prstGeom>
          <a:noFill/>
        </p:spPr>
        <p:txBody>
          <a:bodyPr wrap="square">
            <a:spAutoFit/>
          </a:bodyPr>
          <a:lstStyle/>
          <a:p>
            <a:r>
              <a:rPr sz="2400" b="1" dirty="0">
                <a:solidFill>
                  <a:srgbClr val="306030"/>
                </a:solidFill>
              </a:rPr>
              <a:t>2. </a:t>
            </a:r>
            <a:r>
              <a:rPr sz="2400" b="1" dirty="0" err="1">
                <a:solidFill>
                  <a:srgbClr val="306030"/>
                </a:solidFill>
              </a:rPr>
              <a:t>Arborele</a:t>
            </a:r>
            <a:r>
              <a:rPr sz="2400" b="1" dirty="0">
                <a:solidFill>
                  <a:srgbClr val="306030"/>
                </a:solidFill>
              </a:rPr>
              <a:t>  </a:t>
            </a:r>
            <a:r>
              <a:rPr sz="2200" dirty="0" err="1">
                <a:solidFill>
                  <a:srgbClr val="000000"/>
                </a:solidFill>
              </a:rPr>
              <a:t>Plantare</a:t>
            </a:r>
            <a:r>
              <a:rPr sz="2200" dirty="0">
                <a:solidFill>
                  <a:srgbClr val="000000"/>
                </a:solidFill>
              </a:rPr>
              <a:t> </a:t>
            </a:r>
            <a:r>
              <a:rPr sz="2200" dirty="0" err="1">
                <a:solidFill>
                  <a:srgbClr val="000000"/>
                </a:solidFill>
              </a:rPr>
              <a:t>didactică</a:t>
            </a:r>
            <a:r>
              <a:rPr sz="2200" dirty="0">
                <a:solidFill>
                  <a:srgbClr val="000000"/>
                </a:solidFill>
              </a:rPr>
              <a:t> de </a:t>
            </a:r>
            <a:r>
              <a:rPr sz="2200" dirty="0" err="1">
                <a:solidFill>
                  <a:srgbClr val="000000"/>
                </a:solidFill>
              </a:rPr>
              <a:t>specii</a:t>
            </a:r>
            <a:r>
              <a:rPr sz="2200" dirty="0">
                <a:solidFill>
                  <a:srgbClr val="000000"/>
                </a:solidFill>
              </a:rPr>
              <a:t> </a:t>
            </a:r>
            <a:r>
              <a:rPr sz="2200" dirty="0" err="1">
                <a:solidFill>
                  <a:srgbClr val="000000"/>
                </a:solidFill>
              </a:rPr>
              <a:t>adaptate</a:t>
            </a:r>
            <a:r>
              <a:rPr sz="2200" dirty="0">
                <a:solidFill>
                  <a:srgbClr val="000000"/>
                </a:solidFill>
              </a:rPr>
              <a:t> la sol </a:t>
            </a:r>
            <a:r>
              <a:rPr sz="2200" dirty="0" err="1">
                <a:solidFill>
                  <a:srgbClr val="000000"/>
                </a:solidFill>
              </a:rPr>
              <a:t>și</a:t>
            </a:r>
            <a:r>
              <a:rPr sz="2200" dirty="0">
                <a:solidFill>
                  <a:srgbClr val="000000"/>
                </a:solidFill>
              </a:rPr>
              <a:t> la </a:t>
            </a:r>
            <a:r>
              <a:rPr sz="2200" dirty="0" err="1">
                <a:solidFill>
                  <a:srgbClr val="000000"/>
                </a:solidFill>
              </a:rPr>
              <a:t>schimbările</a:t>
            </a:r>
            <a:r>
              <a:rPr sz="2200" dirty="0">
                <a:solidFill>
                  <a:srgbClr val="000000"/>
                </a:solidFill>
              </a:rPr>
              <a:t> </a:t>
            </a:r>
            <a:r>
              <a:rPr sz="2200" dirty="0" err="1">
                <a:solidFill>
                  <a:srgbClr val="000000"/>
                </a:solidFill>
              </a:rPr>
              <a:t>climatice</a:t>
            </a:r>
            <a:r>
              <a:rPr sz="2200" dirty="0">
                <a:solidFill>
                  <a:srgbClr val="000000"/>
                </a:solidFill>
              </a:rPr>
              <a:t>.</a:t>
            </a:r>
          </a:p>
        </p:txBody>
      </p:sp>
      <p:sp>
        <p:nvSpPr>
          <p:cNvPr id="9" name="TextBox 8"/>
          <p:cNvSpPr txBox="1"/>
          <p:nvPr/>
        </p:nvSpPr>
        <p:spPr>
          <a:xfrm>
            <a:off x="1188720" y="4251960"/>
            <a:ext cx="10149840" cy="777240"/>
          </a:xfrm>
          <a:prstGeom prst="rect">
            <a:avLst/>
          </a:prstGeom>
          <a:noFill/>
        </p:spPr>
        <p:txBody>
          <a:bodyPr wrap="square">
            <a:spAutoFit/>
          </a:bodyPr>
          <a:lstStyle/>
          <a:p>
            <a:r>
              <a:rPr sz="2400" b="1">
                <a:solidFill>
                  <a:srgbClr val="306030"/>
                </a:solidFill>
              </a:rPr>
              <a:t>3. Biodiversitatea  </a:t>
            </a:r>
            <a:r>
              <a:rPr sz="2200">
                <a:solidFill>
                  <a:srgbClr val="000000"/>
                </a:solidFill>
              </a:rPr>
              <a:t>Natura 2000 și viața din situl Vânători-Neamț, explicate pe înțelesul copiilor.</a:t>
            </a:r>
          </a:p>
        </p:txBody>
      </p:sp>
      <p:sp>
        <p:nvSpPr>
          <p:cNvPr id="10" name="TextBox 9"/>
          <p:cNvSpPr txBox="1"/>
          <p:nvPr/>
        </p:nvSpPr>
        <p:spPr>
          <a:xfrm>
            <a:off x="1828800" y="5806440"/>
            <a:ext cx="8503920" cy="640080"/>
          </a:xfrm>
          <a:prstGeom prst="rect">
            <a:avLst/>
          </a:prstGeom>
          <a:noFill/>
        </p:spPr>
        <p:txBody>
          <a:bodyPr wrap="square">
            <a:spAutoFit/>
          </a:bodyPr>
          <a:lstStyle/>
          <a:p>
            <a:pPr algn="ctr"/>
            <a:r>
              <a:rPr sz="2200" b="1">
                <a:solidFill>
                  <a:srgbClr val="306030"/>
                </a:solidFill>
              </a:rPr>
              <a:t>Mesajul zilei: înțelegem natura mai bine atunci când o observăm împreună.</a:t>
            </a:r>
          </a:p>
        </p:txBody>
      </p:sp>
      <p:pic>
        <p:nvPicPr>
          <p:cNvPr id="24" name="Picture 2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34737" y="122873"/>
            <a:ext cx="548640" cy="548640"/>
          </a:xfrm>
          <a:prstGeom prst="rect">
            <a:avLst/>
          </a:prstGeom>
          <a:noFill/>
          <a:ln>
            <a:noFill/>
          </a:ln>
        </p:spPr>
      </p:pic>
      <p:pic>
        <p:nvPicPr>
          <p:cNvPr id="25" name="Picture 24"/>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80149" y="161926"/>
            <a:ext cx="630555" cy="548640"/>
          </a:xfrm>
          <a:prstGeom prst="rect">
            <a:avLst/>
          </a:prstGeom>
          <a:noFill/>
          <a:ln>
            <a:noFill/>
          </a:ln>
        </p:spPr>
      </p:pic>
      <p:pic>
        <p:nvPicPr>
          <p:cNvPr id="26" name="Picture 25"/>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56201" y="122873"/>
            <a:ext cx="1297940" cy="539115"/>
          </a:xfrm>
          <a:prstGeom prst="rect">
            <a:avLst/>
          </a:prstGeom>
          <a:noFill/>
          <a:ln>
            <a:noFill/>
          </a:ln>
        </p:spPr>
      </p:pic>
      <p:pic>
        <p:nvPicPr>
          <p:cNvPr id="27" name="Picture 26"/>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62499" y="173628"/>
            <a:ext cx="877570" cy="548640"/>
          </a:xfrm>
          <a:prstGeom prst="rect">
            <a:avLst/>
          </a:prstGeom>
          <a:noFill/>
          <a:ln>
            <a:noFill/>
          </a:ln>
        </p:spPr>
      </p:pic>
      <p:pic>
        <p:nvPicPr>
          <p:cNvPr id="28" name="Picture 27"/>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412605" y="161926"/>
            <a:ext cx="904875" cy="548640"/>
          </a:xfrm>
          <a:prstGeom prst="rect">
            <a:avLst/>
          </a:prstGeom>
          <a:noFill/>
          <a:ln>
            <a:noFill/>
          </a:ln>
        </p:spPr>
      </p:pic>
      <p:pic>
        <p:nvPicPr>
          <p:cNvPr id="29" name="Picture 28"/>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560808" y="142604"/>
            <a:ext cx="1380490" cy="548640"/>
          </a:xfrm>
          <a:prstGeom prst="rect">
            <a:avLst/>
          </a:prstGeom>
          <a:noFill/>
          <a:ln>
            <a:noFill/>
          </a:ln>
        </p:spPr>
      </p:pic>
      <p:pic>
        <p:nvPicPr>
          <p:cNvPr id="30" name="Picture 29"/>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4573884" y="196216"/>
            <a:ext cx="840740" cy="539115"/>
          </a:xfrm>
          <a:prstGeom prst="rect">
            <a:avLst/>
          </a:prstGeom>
          <a:noFill/>
          <a:ln>
            <a:noFill/>
          </a:ln>
        </p:spPr>
      </p:pic>
    </p:spTree>
    <p:extLst>
      <p:ext uri="{BB962C8B-B14F-4D97-AF65-F5344CB8AC3E}">
        <p14:creationId xmlns:p14="http://schemas.microsoft.com/office/powerpoint/2010/main" val="4287049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8F7EC"/>
        </a:solidFill>
        <a:effectLst/>
      </p:bgPr>
    </p:bg>
    <p:spTree>
      <p:nvGrpSpPr>
        <p:cNvPr id="1" name=""/>
        <p:cNvGrpSpPr/>
        <p:nvPr/>
      </p:nvGrpSpPr>
      <p:grpSpPr>
        <a:xfrm>
          <a:off x="0" y="0"/>
          <a:ext cx="0" cy="0"/>
          <a:chOff x="0" y="0"/>
          <a:chExt cx="0" cy="0"/>
        </a:xfrm>
      </p:grpSpPr>
      <p:sp>
        <p:nvSpPr>
          <p:cNvPr id="44" name="CuadroTexto 43">
            <a:extLst>
              <a:ext uri="{FF2B5EF4-FFF2-40B4-BE49-F238E27FC236}">
                <a16:creationId xmlns:a16="http://schemas.microsoft.com/office/drawing/2014/main" xmlns="" id="{F750A1FE-9E56-BE2A-6F8C-CC5BCA783410}"/>
              </a:ext>
            </a:extLst>
          </p:cNvPr>
          <p:cNvSpPr txBox="1"/>
          <p:nvPr/>
        </p:nvSpPr>
        <p:spPr>
          <a:xfrm>
            <a:off x="9373060" y="6234121"/>
            <a:ext cx="6540277" cy="1795363"/>
          </a:xfrm>
          <a:prstGeom prst="rect">
            <a:avLst/>
          </a:prstGeom>
        </p:spPr>
        <p:txBody>
          <a:bodyPr wrap="square" lIns="0" tIns="0" rIns="0" bIns="0" rtlCol="0" anchor="t">
            <a:spAutoFit/>
          </a:bodyPr>
          <a:lstStyle>
            <a:defPPr>
              <a:defRPr lang="en-US"/>
            </a:defPPr>
            <a:lvl1pPr algn="just">
              <a:lnSpc>
                <a:spcPts val="3500"/>
              </a:lnSpc>
              <a:defRPr sz="2500">
                <a:solidFill>
                  <a:schemeClr val="bg1"/>
                </a:solidFill>
                <a:latin typeface="Calibri (MS)"/>
              </a:defRPr>
            </a:lvl1pPr>
          </a:lstStyle>
          <a:p>
            <a:pPr algn="l"/>
            <a:r>
              <a:rPr lang="ro-RO" sz="4400" dirty="0">
                <a:solidFill>
                  <a:srgbClr val="4D6E4A"/>
                </a:solidFill>
                <a:latin typeface="Calibri Light" panose="020F0302020204030204" pitchFamily="34" charset="0"/>
              </a:rPr>
              <a:t>CALENDAR</a:t>
            </a:r>
            <a:r>
              <a:rPr lang="en-US" sz="4400" dirty="0">
                <a:solidFill>
                  <a:srgbClr val="4D6E4A"/>
                </a:solidFill>
                <a:latin typeface="Calibri Light" panose="020F0302020204030204" pitchFamily="34" charset="0"/>
              </a:rPr>
              <a:t>:</a:t>
            </a:r>
          </a:p>
          <a:p>
            <a:pPr algn="l"/>
            <a:r>
              <a:rPr lang="ro-RO" sz="3000" dirty="0">
                <a:solidFill>
                  <a:schemeClr val="tx1"/>
                </a:solidFill>
              </a:rPr>
              <a:t>Activități de prelevare </a:t>
            </a:r>
          </a:p>
          <a:p>
            <a:pPr algn="l"/>
            <a:r>
              <a:rPr lang="ro-RO" sz="3000" dirty="0">
                <a:solidFill>
                  <a:schemeClr val="tx1"/>
                </a:solidFill>
              </a:rPr>
              <a:t>a probelor de sol</a:t>
            </a:r>
            <a:r>
              <a:rPr lang="en-US" sz="3000" dirty="0">
                <a:solidFill>
                  <a:schemeClr val="tx1"/>
                </a:solidFill>
              </a:rPr>
              <a:t> </a:t>
            </a:r>
            <a:r>
              <a:rPr lang="ro-RO" sz="3000" dirty="0">
                <a:solidFill>
                  <a:schemeClr val="tx1"/>
                </a:solidFill>
              </a:rPr>
              <a:t/>
            </a:r>
            <a:br>
              <a:rPr lang="ro-RO" sz="3000" dirty="0">
                <a:solidFill>
                  <a:schemeClr val="tx1"/>
                </a:solidFill>
              </a:rPr>
            </a:br>
            <a:r>
              <a:rPr lang="ro-RO" sz="3000" dirty="0">
                <a:solidFill>
                  <a:schemeClr val="tx1"/>
                </a:solidFill>
              </a:rPr>
              <a:t>în </a:t>
            </a:r>
            <a:r>
              <a:rPr lang="en-US" sz="3000" dirty="0">
                <a:solidFill>
                  <a:schemeClr val="tx1"/>
                </a:solidFill>
              </a:rPr>
              <a:t>2025 </a:t>
            </a:r>
            <a:r>
              <a:rPr lang="ro-RO" sz="3000" dirty="0">
                <a:solidFill>
                  <a:schemeClr val="tx1"/>
                </a:solidFill>
              </a:rPr>
              <a:t>și </a:t>
            </a:r>
            <a:r>
              <a:rPr lang="en-US" sz="3000" dirty="0">
                <a:solidFill>
                  <a:schemeClr val="tx1"/>
                </a:solidFill>
              </a:rPr>
              <a:t>2026</a:t>
            </a:r>
            <a:endParaRPr lang="es-ES" sz="3000" dirty="0">
              <a:solidFill>
                <a:schemeClr val="tx1"/>
              </a:solidFill>
            </a:endParaRPr>
          </a:p>
        </p:txBody>
      </p:sp>
      <p:sp>
        <p:nvSpPr>
          <p:cNvPr id="2" name="Freeform 2"/>
          <p:cNvSpPr/>
          <p:nvPr/>
        </p:nvSpPr>
        <p:spPr>
          <a:xfrm>
            <a:off x="-2536674" y="1319708"/>
            <a:ext cx="13192631" cy="5565241"/>
          </a:xfrm>
          <a:custGeom>
            <a:avLst/>
            <a:gdLst/>
            <a:ahLst/>
            <a:cxnLst/>
            <a:rect l="l" t="t" r="r" b="b"/>
            <a:pathLst>
              <a:path w="13192631" h="5565241">
                <a:moveTo>
                  <a:pt x="0" y="0"/>
                </a:moveTo>
                <a:lnTo>
                  <a:pt x="13192630" y="0"/>
                </a:lnTo>
                <a:lnTo>
                  <a:pt x="13192630" y="5565241"/>
                </a:lnTo>
                <a:lnTo>
                  <a:pt x="0" y="5565241"/>
                </a:lnTo>
                <a:lnTo>
                  <a:pt x="0" y="0"/>
                </a:lnTo>
                <a:close/>
              </a:path>
            </a:pathLst>
          </a:custGeom>
          <a: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p:spPr>
        <p:txBody>
          <a:bodyPr/>
          <a:lstStyle/>
          <a:p>
            <a:endParaRPr lang="es-ES"/>
          </a:p>
        </p:txBody>
      </p:sp>
      <p:grpSp>
        <p:nvGrpSpPr>
          <p:cNvPr id="6" name="Group 6"/>
          <p:cNvGrpSpPr/>
          <p:nvPr/>
        </p:nvGrpSpPr>
        <p:grpSpPr>
          <a:xfrm>
            <a:off x="-1356135" y="8713308"/>
            <a:ext cx="21228627" cy="2092728"/>
            <a:chOff x="0" y="0"/>
            <a:chExt cx="5591079" cy="551171"/>
          </a:xfrm>
        </p:grpSpPr>
        <p:sp>
          <p:nvSpPr>
            <p:cNvPr id="7" name="Freeform 7"/>
            <p:cNvSpPr/>
            <p:nvPr/>
          </p:nvSpPr>
          <p:spPr>
            <a:xfrm>
              <a:off x="0" y="0"/>
              <a:ext cx="5591079" cy="551171"/>
            </a:xfrm>
            <a:custGeom>
              <a:avLst/>
              <a:gdLst/>
              <a:ahLst/>
              <a:cxnLst/>
              <a:rect l="l" t="t" r="r" b="b"/>
              <a:pathLst>
                <a:path w="5591079" h="551171">
                  <a:moveTo>
                    <a:pt x="0" y="0"/>
                  </a:moveTo>
                  <a:lnTo>
                    <a:pt x="5591079" y="0"/>
                  </a:lnTo>
                  <a:lnTo>
                    <a:pt x="5591079" y="551171"/>
                  </a:lnTo>
                  <a:lnTo>
                    <a:pt x="0" y="551171"/>
                  </a:lnTo>
                  <a:close/>
                </a:path>
              </a:pathLst>
            </a:custGeom>
            <a:solidFill>
              <a:srgbClr val="23371F"/>
            </a:solidFill>
          </p:spPr>
          <p:txBody>
            <a:bodyPr/>
            <a:lstStyle/>
            <a:p>
              <a:endParaRPr lang="es-ES"/>
            </a:p>
          </p:txBody>
        </p:sp>
        <p:sp>
          <p:nvSpPr>
            <p:cNvPr id="8" name="TextBox 8"/>
            <p:cNvSpPr txBox="1"/>
            <p:nvPr/>
          </p:nvSpPr>
          <p:spPr>
            <a:xfrm>
              <a:off x="0" y="-76200"/>
              <a:ext cx="5591079" cy="627371"/>
            </a:xfrm>
            <a:prstGeom prst="rect">
              <a:avLst/>
            </a:prstGeom>
          </p:spPr>
          <p:txBody>
            <a:bodyPr lIns="50800" tIns="50800" rIns="50800" bIns="50800" rtlCol="0" anchor="ctr"/>
            <a:lstStyle/>
            <a:p>
              <a:pPr algn="ctr">
                <a:lnSpc>
                  <a:spcPts val="3500"/>
                </a:lnSpc>
              </a:pPr>
              <a:endParaRPr/>
            </a:p>
          </p:txBody>
        </p:sp>
      </p:grpSp>
      <p:sp>
        <p:nvSpPr>
          <p:cNvPr id="9" name="Freeform 9"/>
          <p:cNvSpPr/>
          <p:nvPr/>
        </p:nvSpPr>
        <p:spPr>
          <a:xfrm>
            <a:off x="573235" y="7967920"/>
            <a:ext cx="2420838" cy="1879335"/>
          </a:xfrm>
          <a:custGeom>
            <a:avLst/>
            <a:gdLst/>
            <a:ahLst/>
            <a:cxnLst/>
            <a:rect l="l" t="t" r="r" b="b"/>
            <a:pathLst>
              <a:path w="2420838" h="1879335">
                <a:moveTo>
                  <a:pt x="0" y="0"/>
                </a:moveTo>
                <a:lnTo>
                  <a:pt x="2420838" y="0"/>
                </a:lnTo>
                <a:lnTo>
                  <a:pt x="2420838" y="1879334"/>
                </a:lnTo>
                <a:lnTo>
                  <a:pt x="0" y="1879334"/>
                </a:lnTo>
                <a:lnTo>
                  <a:pt x="0" y="0"/>
                </a:lnTo>
                <a:close/>
              </a:path>
            </a:pathLst>
          </a:custGeom>
          <a:blipFill>
            <a:blip r:embed="rId5">
              <a:extLst>
                <a:ext uri="{28A0092B-C50C-407E-A947-70E740481C1C}">
                  <a14:useLocalDpi xmlns:a14="http://schemas.microsoft.com/office/drawing/2010/main" val="0"/>
                </a:ext>
              </a:extLst>
            </a:blip>
            <a:stretch>
              <a:fillRect/>
            </a:stretch>
          </a:blipFill>
        </p:spPr>
        <p:txBody>
          <a:bodyPr/>
          <a:lstStyle/>
          <a:p>
            <a:endParaRPr lang="es-ES"/>
          </a:p>
        </p:txBody>
      </p:sp>
      <p:sp>
        <p:nvSpPr>
          <p:cNvPr id="10" name="Freeform 10"/>
          <p:cNvSpPr/>
          <p:nvPr/>
        </p:nvSpPr>
        <p:spPr>
          <a:xfrm>
            <a:off x="12643199" y="9015839"/>
            <a:ext cx="2175350" cy="484922"/>
          </a:xfrm>
          <a:custGeom>
            <a:avLst/>
            <a:gdLst/>
            <a:ahLst/>
            <a:cxnLst/>
            <a:rect l="l" t="t" r="r" b="b"/>
            <a:pathLst>
              <a:path w="2175350" h="484922">
                <a:moveTo>
                  <a:pt x="0" y="0"/>
                </a:moveTo>
                <a:lnTo>
                  <a:pt x="2175351" y="0"/>
                </a:lnTo>
                <a:lnTo>
                  <a:pt x="2175351" y="484922"/>
                </a:lnTo>
                <a:lnTo>
                  <a:pt x="0" y="484922"/>
                </a:lnTo>
                <a:lnTo>
                  <a:pt x="0" y="0"/>
                </a:lnTo>
                <a:close/>
              </a:path>
            </a:pathLst>
          </a:custGeom>
          <a:blipFill>
            <a:blip r:embed="rId6" cstate="print">
              <a:extLst>
                <a:ext uri="{28A0092B-C50C-407E-A947-70E740481C1C}">
                  <a14:useLocalDpi xmlns:a14="http://schemas.microsoft.com/office/drawing/2010/main" val="0"/>
                </a:ext>
              </a:extLst>
            </a:blip>
            <a:stretch>
              <a:fillRect/>
            </a:stretch>
          </a:blipFill>
        </p:spPr>
        <p:txBody>
          <a:bodyPr/>
          <a:lstStyle/>
          <a:p>
            <a:endParaRPr lang="es-ES"/>
          </a:p>
        </p:txBody>
      </p:sp>
      <p:sp>
        <p:nvSpPr>
          <p:cNvPr id="11" name="Freeform 11"/>
          <p:cNvSpPr/>
          <p:nvPr/>
        </p:nvSpPr>
        <p:spPr>
          <a:xfrm>
            <a:off x="15203021" y="9052813"/>
            <a:ext cx="1393864" cy="410974"/>
          </a:xfrm>
          <a:custGeom>
            <a:avLst/>
            <a:gdLst/>
            <a:ahLst/>
            <a:cxnLst/>
            <a:rect l="l" t="t" r="r" b="b"/>
            <a:pathLst>
              <a:path w="1393864" h="410974">
                <a:moveTo>
                  <a:pt x="0" y="0"/>
                </a:moveTo>
                <a:lnTo>
                  <a:pt x="1393863" y="0"/>
                </a:lnTo>
                <a:lnTo>
                  <a:pt x="1393863" y="410974"/>
                </a:lnTo>
                <a:lnTo>
                  <a:pt x="0" y="410974"/>
                </a:lnTo>
                <a:lnTo>
                  <a:pt x="0" y="0"/>
                </a:lnTo>
                <a:close/>
              </a:path>
            </a:pathLst>
          </a:custGeom>
          <a:blipFill>
            <a:blip r:embed="rId7" cstate="print">
              <a:extLst>
                <a:ext uri="{28A0092B-C50C-407E-A947-70E740481C1C}">
                  <a14:useLocalDpi xmlns:a14="http://schemas.microsoft.com/office/drawing/2010/main" val="0"/>
                </a:ext>
              </a:extLst>
            </a:blip>
            <a:stretch>
              <a:fillRect/>
            </a:stretch>
          </a:blipFill>
        </p:spPr>
        <p:txBody>
          <a:bodyPr/>
          <a:lstStyle/>
          <a:p>
            <a:endParaRPr lang="es-ES"/>
          </a:p>
        </p:txBody>
      </p:sp>
      <p:sp>
        <p:nvSpPr>
          <p:cNvPr id="12" name="Freeform 12"/>
          <p:cNvSpPr/>
          <p:nvPr/>
        </p:nvSpPr>
        <p:spPr>
          <a:xfrm>
            <a:off x="2994073" y="8944201"/>
            <a:ext cx="3709227" cy="734541"/>
          </a:xfrm>
          <a:custGeom>
            <a:avLst/>
            <a:gdLst/>
            <a:ahLst/>
            <a:cxnLst/>
            <a:rect l="l" t="t" r="r" b="b"/>
            <a:pathLst>
              <a:path w="3709227" h="734541">
                <a:moveTo>
                  <a:pt x="0" y="0"/>
                </a:moveTo>
                <a:lnTo>
                  <a:pt x="3709227" y="0"/>
                </a:lnTo>
                <a:lnTo>
                  <a:pt x="3709227" y="734540"/>
                </a:lnTo>
                <a:lnTo>
                  <a:pt x="0" y="734540"/>
                </a:lnTo>
                <a:lnTo>
                  <a:pt x="0" y="0"/>
                </a:lnTo>
                <a:close/>
              </a:path>
            </a:pathLst>
          </a:custGeom>
          <a:blipFill>
            <a:blip r:embed="rId8" cstate="print">
              <a:extLst>
                <a:ext uri="{28A0092B-C50C-407E-A947-70E740481C1C}">
                  <a14:useLocalDpi xmlns:a14="http://schemas.microsoft.com/office/drawing/2010/main" val="0"/>
                </a:ext>
              </a:extLst>
            </a:blip>
            <a:stretch>
              <a:fillRect/>
            </a:stretch>
          </a:blipFill>
        </p:spPr>
        <p:txBody>
          <a:bodyPr/>
          <a:lstStyle/>
          <a:p>
            <a:endParaRPr lang="es-ES"/>
          </a:p>
        </p:txBody>
      </p:sp>
      <p:sp>
        <p:nvSpPr>
          <p:cNvPr id="13" name="TextBox 13"/>
          <p:cNvSpPr txBox="1"/>
          <p:nvPr/>
        </p:nvSpPr>
        <p:spPr>
          <a:xfrm>
            <a:off x="839336" y="9671492"/>
            <a:ext cx="16837686" cy="320040"/>
          </a:xfrm>
          <a:prstGeom prst="rect">
            <a:avLst/>
          </a:prstGeom>
        </p:spPr>
        <p:txBody>
          <a:bodyPr lIns="0" tIns="0" rIns="0" bIns="0" rtlCol="0" anchor="t">
            <a:spAutoFit/>
          </a:bodyPr>
          <a:lstStyle/>
          <a:p>
            <a:pPr algn="just">
              <a:lnSpc>
                <a:spcPts val="1260"/>
              </a:lnSpc>
            </a:pPr>
            <a:r>
              <a:rPr lang="en-US" sz="900">
                <a:solidFill>
                  <a:srgbClr val="C1DEAC"/>
                </a:solidFill>
                <a:latin typeface="Calibri (MS)"/>
              </a:rPr>
              <a:t>Funded by the European Union under GA no. 101112869 – ECHO and co-funded by UK Research and Innovation (UKRI). Views and opinions expressed are however those of the author(s) only and do not necessarily reflect those of the European Union, UKRI, or the European Research Executive Agency (REA). Neither the European Union, UKRI nor the REA can be held responsible for them.</a:t>
            </a:r>
          </a:p>
        </p:txBody>
      </p:sp>
      <p:sp>
        <p:nvSpPr>
          <p:cNvPr id="14" name="Elipse 13">
            <a:extLst>
              <a:ext uri="{FF2B5EF4-FFF2-40B4-BE49-F238E27FC236}">
                <a16:creationId xmlns:a16="http://schemas.microsoft.com/office/drawing/2014/main" xmlns="" id="{5C2B07E5-F757-498E-7121-D0EF4CBC59B6}"/>
              </a:ext>
            </a:extLst>
          </p:cNvPr>
          <p:cNvSpPr/>
          <p:nvPr/>
        </p:nvSpPr>
        <p:spPr>
          <a:xfrm>
            <a:off x="10231357" y="2629766"/>
            <a:ext cx="1600200" cy="1600200"/>
          </a:xfrm>
          <a:prstGeom prst="ellipse">
            <a:avLst/>
          </a:prstGeom>
          <a:solidFill>
            <a:srgbClr val="4D6E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CuadroTexto 15">
            <a:extLst>
              <a:ext uri="{FF2B5EF4-FFF2-40B4-BE49-F238E27FC236}">
                <a16:creationId xmlns:a16="http://schemas.microsoft.com/office/drawing/2014/main" xmlns="" id="{A75D0C62-0454-D9A5-1B4A-ED87A684530B}"/>
              </a:ext>
            </a:extLst>
          </p:cNvPr>
          <p:cNvSpPr txBox="1"/>
          <p:nvPr/>
        </p:nvSpPr>
        <p:spPr>
          <a:xfrm>
            <a:off x="10486718" y="3244812"/>
            <a:ext cx="1089477" cy="458523"/>
          </a:xfrm>
          <a:prstGeom prst="rect">
            <a:avLst/>
          </a:prstGeom>
        </p:spPr>
        <p:txBody>
          <a:bodyPr wrap="square" lIns="0" tIns="0" rIns="0" bIns="0" rtlCol="0" anchor="t">
            <a:spAutoFit/>
          </a:bodyPr>
          <a:lstStyle>
            <a:defPPr>
              <a:defRPr lang="en-US"/>
            </a:defPPr>
            <a:lvl1pPr algn="just">
              <a:lnSpc>
                <a:spcPts val="3500"/>
              </a:lnSpc>
              <a:defRPr sz="2500">
                <a:solidFill>
                  <a:schemeClr val="bg1"/>
                </a:solidFill>
                <a:latin typeface="Calibri (MS)"/>
              </a:defRPr>
            </a:lvl1pPr>
          </a:lstStyle>
          <a:p>
            <a:pPr algn="ctr"/>
            <a:r>
              <a:rPr lang="es-ES" sz="3600" dirty="0">
                <a:latin typeface="Calibri Light" panose="020F0302020204030204" pitchFamily="34" charset="0"/>
              </a:rPr>
              <a:t>2023</a:t>
            </a:r>
          </a:p>
        </p:txBody>
      </p:sp>
      <p:sp>
        <p:nvSpPr>
          <p:cNvPr id="15" name="Elipse 14">
            <a:extLst>
              <a:ext uri="{FF2B5EF4-FFF2-40B4-BE49-F238E27FC236}">
                <a16:creationId xmlns:a16="http://schemas.microsoft.com/office/drawing/2014/main" xmlns="" id="{BC99F1B7-ED2E-3618-9797-49BA1D269D2B}"/>
              </a:ext>
            </a:extLst>
          </p:cNvPr>
          <p:cNvSpPr/>
          <p:nvPr/>
        </p:nvSpPr>
        <p:spPr>
          <a:xfrm>
            <a:off x="15468600" y="6121350"/>
            <a:ext cx="1600200" cy="1600200"/>
          </a:xfrm>
          <a:prstGeom prst="ellipse">
            <a:avLst/>
          </a:prstGeom>
          <a:solidFill>
            <a:srgbClr val="C1DE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CuadroTexto 16">
            <a:extLst>
              <a:ext uri="{FF2B5EF4-FFF2-40B4-BE49-F238E27FC236}">
                <a16:creationId xmlns:a16="http://schemas.microsoft.com/office/drawing/2014/main" xmlns="" id="{66546E64-849A-5149-F8A2-5809E55DC0EE}"/>
              </a:ext>
            </a:extLst>
          </p:cNvPr>
          <p:cNvSpPr txBox="1"/>
          <p:nvPr/>
        </p:nvSpPr>
        <p:spPr>
          <a:xfrm>
            <a:off x="15656834" y="6736396"/>
            <a:ext cx="1224264" cy="458523"/>
          </a:xfrm>
          <a:prstGeom prst="rect">
            <a:avLst/>
          </a:prstGeom>
        </p:spPr>
        <p:txBody>
          <a:bodyPr wrap="square" lIns="0" tIns="0" rIns="0" bIns="0" rtlCol="0" anchor="t">
            <a:spAutoFit/>
          </a:bodyPr>
          <a:lstStyle>
            <a:defPPr>
              <a:defRPr lang="en-US"/>
            </a:defPPr>
            <a:lvl1pPr algn="ctr">
              <a:lnSpc>
                <a:spcPts val="3500"/>
              </a:lnSpc>
              <a:defRPr sz="4000">
                <a:solidFill>
                  <a:schemeClr val="bg1"/>
                </a:solidFill>
                <a:latin typeface="Gill Sans Light"/>
              </a:defRPr>
            </a:lvl1pPr>
          </a:lstStyle>
          <a:p>
            <a:r>
              <a:rPr lang="es-ES" sz="3600" dirty="0">
                <a:solidFill>
                  <a:srgbClr val="4D6E4A"/>
                </a:solidFill>
                <a:latin typeface="Calibri Light" panose="020F0302020204030204" pitchFamily="34" charset="0"/>
              </a:rPr>
              <a:t>2027</a:t>
            </a:r>
          </a:p>
        </p:txBody>
      </p:sp>
      <p:sp>
        <p:nvSpPr>
          <p:cNvPr id="36" name="CuadroTexto 35">
            <a:extLst>
              <a:ext uri="{FF2B5EF4-FFF2-40B4-BE49-F238E27FC236}">
                <a16:creationId xmlns:a16="http://schemas.microsoft.com/office/drawing/2014/main" xmlns="" id="{16348122-46C9-0A41-7132-91651617CAA1}"/>
              </a:ext>
            </a:extLst>
          </p:cNvPr>
          <p:cNvSpPr txBox="1"/>
          <p:nvPr/>
        </p:nvSpPr>
        <p:spPr>
          <a:xfrm>
            <a:off x="9258178" y="726377"/>
            <a:ext cx="8673876" cy="1346522"/>
          </a:xfrm>
          <a:prstGeom prst="rect">
            <a:avLst/>
          </a:prstGeom>
        </p:spPr>
        <p:txBody>
          <a:bodyPr wrap="square" lIns="0" tIns="0" rIns="0" bIns="0" rtlCol="0" anchor="t">
            <a:spAutoFit/>
          </a:bodyPr>
          <a:lstStyle>
            <a:defPPr>
              <a:defRPr lang="en-US"/>
            </a:defPPr>
            <a:lvl1pPr algn="just">
              <a:lnSpc>
                <a:spcPts val="3500"/>
              </a:lnSpc>
              <a:defRPr sz="2500">
                <a:solidFill>
                  <a:schemeClr val="bg1"/>
                </a:solidFill>
                <a:latin typeface="Calibri (MS)"/>
              </a:defRPr>
            </a:lvl1pPr>
          </a:lstStyle>
          <a:p>
            <a:pPr algn="l"/>
            <a:r>
              <a:rPr lang="ro-RO" sz="4400" dirty="0">
                <a:solidFill>
                  <a:srgbClr val="4D6E4A"/>
                </a:solidFill>
                <a:latin typeface="Calibri Light" panose="020F0302020204030204" pitchFamily="34" charset="0"/>
              </a:rPr>
              <a:t>SCOP</a:t>
            </a:r>
            <a:r>
              <a:rPr lang="en-US" sz="4400" dirty="0">
                <a:solidFill>
                  <a:srgbClr val="4D6E4A"/>
                </a:solidFill>
                <a:latin typeface="Calibri Light" panose="020F0302020204030204" pitchFamily="34" charset="0"/>
              </a:rPr>
              <a:t>:</a:t>
            </a:r>
          </a:p>
          <a:p>
            <a:pPr algn="l"/>
            <a:r>
              <a:rPr lang="ro-RO" sz="3000" dirty="0">
                <a:solidFill>
                  <a:schemeClr val="tx1"/>
                </a:solidFill>
              </a:rPr>
              <a:t>I</a:t>
            </a:r>
            <a:r>
              <a:rPr lang="en-US" sz="3000" dirty="0" err="1">
                <a:solidFill>
                  <a:schemeClr val="tx1"/>
                </a:solidFill>
              </a:rPr>
              <a:t>mplica</a:t>
            </a:r>
            <a:r>
              <a:rPr lang="ro-RO" sz="3000" dirty="0">
                <a:solidFill>
                  <a:schemeClr val="tx1"/>
                </a:solidFill>
              </a:rPr>
              <a:t>rea</a:t>
            </a:r>
            <a:r>
              <a:rPr lang="en-US" sz="3000" dirty="0">
                <a:solidFill>
                  <a:schemeClr val="tx1"/>
                </a:solidFill>
              </a:rPr>
              <a:t> </a:t>
            </a:r>
            <a:r>
              <a:rPr lang="en-US" sz="3000" dirty="0" err="1">
                <a:solidFill>
                  <a:schemeClr val="tx1"/>
                </a:solidFill>
              </a:rPr>
              <a:t>cetățeni</a:t>
            </a:r>
            <a:r>
              <a:rPr lang="ro-RO" sz="3000" dirty="0">
                <a:solidFill>
                  <a:schemeClr val="tx1"/>
                </a:solidFill>
              </a:rPr>
              <a:t>lor</a:t>
            </a:r>
            <a:r>
              <a:rPr lang="en-US" sz="3000" dirty="0">
                <a:solidFill>
                  <a:schemeClr val="tx1"/>
                </a:solidFill>
              </a:rPr>
              <a:t> </a:t>
            </a:r>
            <a:r>
              <a:rPr lang="en-US" sz="3000" dirty="0" err="1">
                <a:solidFill>
                  <a:schemeClr val="tx1"/>
                </a:solidFill>
              </a:rPr>
              <a:t>în</a:t>
            </a:r>
            <a:r>
              <a:rPr lang="en-US" sz="3000" dirty="0">
                <a:solidFill>
                  <a:schemeClr val="tx1"/>
                </a:solidFill>
              </a:rPr>
              <a:t> </a:t>
            </a:r>
            <a:r>
              <a:rPr lang="en-US" sz="3000" dirty="0" err="1">
                <a:solidFill>
                  <a:schemeClr val="tx1"/>
                </a:solidFill>
              </a:rPr>
              <a:t>protejarea</a:t>
            </a:r>
            <a:r>
              <a:rPr lang="en-US" sz="3000" dirty="0">
                <a:solidFill>
                  <a:schemeClr val="tx1"/>
                </a:solidFill>
              </a:rPr>
              <a:t> </a:t>
            </a:r>
            <a:r>
              <a:rPr lang="en-US" sz="3000" dirty="0" err="1">
                <a:solidFill>
                  <a:schemeClr val="tx1"/>
                </a:solidFill>
              </a:rPr>
              <a:t>și</a:t>
            </a:r>
            <a:r>
              <a:rPr lang="en-US" sz="3000" dirty="0">
                <a:solidFill>
                  <a:schemeClr val="tx1"/>
                </a:solidFill>
              </a:rPr>
              <a:t> </a:t>
            </a:r>
            <a:r>
              <a:rPr lang="en-US" sz="3000" dirty="0" err="1">
                <a:solidFill>
                  <a:schemeClr val="tx1"/>
                </a:solidFill>
              </a:rPr>
              <a:t>restaurarea</a:t>
            </a:r>
            <a:r>
              <a:rPr lang="en-US" sz="3000" dirty="0">
                <a:solidFill>
                  <a:schemeClr val="tx1"/>
                </a:solidFill>
              </a:rPr>
              <a:t> </a:t>
            </a:r>
            <a:r>
              <a:rPr lang="en-US" sz="3000" dirty="0" err="1">
                <a:solidFill>
                  <a:schemeClr val="tx1"/>
                </a:solidFill>
              </a:rPr>
              <a:t>solurilor</a:t>
            </a:r>
            <a:endParaRPr lang="es-ES" sz="3000" dirty="0">
              <a:solidFill>
                <a:schemeClr val="tx1"/>
              </a:solidFill>
            </a:endParaRPr>
          </a:p>
        </p:txBody>
      </p:sp>
      <p:sp>
        <p:nvSpPr>
          <p:cNvPr id="48" name="Freeform 3">
            <a:extLst>
              <a:ext uri="{FF2B5EF4-FFF2-40B4-BE49-F238E27FC236}">
                <a16:creationId xmlns:a16="http://schemas.microsoft.com/office/drawing/2014/main" xmlns="" id="{DF4BF8AA-E1F7-5279-90A3-4A6F434B3A68}"/>
              </a:ext>
            </a:extLst>
          </p:cNvPr>
          <p:cNvSpPr/>
          <p:nvPr/>
        </p:nvSpPr>
        <p:spPr>
          <a:xfrm rot="209100">
            <a:off x="4739741" y="3861833"/>
            <a:ext cx="3225227" cy="3109959"/>
          </a:xfrm>
          <a:custGeom>
            <a:avLst/>
            <a:gdLst/>
            <a:ahLst/>
            <a:cxnLst/>
            <a:rect l="l" t="t" r="r" b="b"/>
            <a:pathLst>
              <a:path w="3225227" h="3268173">
                <a:moveTo>
                  <a:pt x="0" y="0"/>
                </a:moveTo>
                <a:lnTo>
                  <a:pt x="3225227" y="0"/>
                </a:lnTo>
                <a:lnTo>
                  <a:pt x="3225227" y="3268173"/>
                </a:lnTo>
                <a:lnTo>
                  <a:pt x="0" y="3268173"/>
                </a:lnTo>
                <a:lnTo>
                  <a:pt x="0" y="0"/>
                </a:lnTo>
                <a:close/>
              </a:path>
            </a:pathLst>
          </a:custGeom>
          <a:blipFill>
            <a:blip r:embed="rId9">
              <a:extLst>
                <a:ext uri="{28A0092B-C50C-407E-A947-70E740481C1C}">
                  <a14:useLocalDpi xmlns:a14="http://schemas.microsoft.com/office/drawing/2010/main" val="0"/>
                </a:ext>
              </a:extLst>
            </a:blip>
            <a:stretch>
              <a:fillRect/>
            </a:stretch>
          </a:blipFill>
        </p:spPr>
        <p:txBody>
          <a:bodyPr/>
          <a:lstStyle/>
          <a:p>
            <a:endParaRPr lang="es-ES"/>
          </a:p>
        </p:txBody>
      </p:sp>
      <p:sp>
        <p:nvSpPr>
          <p:cNvPr id="49" name="TextBox 5">
            <a:extLst>
              <a:ext uri="{FF2B5EF4-FFF2-40B4-BE49-F238E27FC236}">
                <a16:creationId xmlns:a16="http://schemas.microsoft.com/office/drawing/2014/main" xmlns="" id="{ECF28DC4-556E-43A6-5F25-0A8A42EC322A}"/>
              </a:ext>
            </a:extLst>
          </p:cNvPr>
          <p:cNvSpPr txBox="1"/>
          <p:nvPr/>
        </p:nvSpPr>
        <p:spPr>
          <a:xfrm>
            <a:off x="694193" y="2762003"/>
            <a:ext cx="8590699" cy="1677960"/>
          </a:xfrm>
          <a:prstGeom prst="rect">
            <a:avLst/>
          </a:prstGeom>
        </p:spPr>
        <p:txBody>
          <a:bodyPr lIns="0" tIns="0" rIns="0" bIns="0" rtlCol="0" anchor="t">
            <a:spAutoFit/>
          </a:bodyPr>
          <a:lstStyle>
            <a:defPPr>
              <a:defRPr lang="en-US"/>
            </a:defPPr>
            <a:lvl1pPr>
              <a:lnSpc>
                <a:spcPts val="13999"/>
              </a:lnSpc>
              <a:spcBef>
                <a:spcPct val="0"/>
              </a:spcBef>
              <a:defRPr sz="9999">
                <a:solidFill>
                  <a:srgbClr val="000000"/>
                </a:solidFill>
                <a:latin typeface="Gill Sans Light"/>
              </a:defRPr>
            </a:lvl1pPr>
          </a:lstStyle>
          <a:p>
            <a:r>
              <a:rPr lang="ro-RO" dirty="0">
                <a:solidFill>
                  <a:schemeClr val="bg1"/>
                </a:solidFill>
                <a:latin typeface="Calibri Light" panose="020F0302020204030204" pitchFamily="34" charset="0"/>
              </a:rPr>
              <a:t>Ce este </a:t>
            </a:r>
            <a:r>
              <a:rPr lang="en-US" dirty="0">
                <a:solidFill>
                  <a:schemeClr val="bg1"/>
                </a:solidFill>
                <a:latin typeface="Calibri Light" panose="020F0302020204030204" pitchFamily="34" charset="0"/>
              </a:rPr>
              <a:t>ECHO?</a:t>
            </a:r>
          </a:p>
        </p:txBody>
      </p:sp>
      <p:sp>
        <p:nvSpPr>
          <p:cNvPr id="24" name="Arco 23">
            <a:extLst>
              <a:ext uri="{FF2B5EF4-FFF2-40B4-BE49-F238E27FC236}">
                <a16:creationId xmlns:a16="http://schemas.microsoft.com/office/drawing/2014/main" xmlns="" id="{63B4CD57-668C-A1E9-9E3D-A5EF86D431FC}"/>
              </a:ext>
            </a:extLst>
          </p:cNvPr>
          <p:cNvSpPr/>
          <p:nvPr/>
        </p:nvSpPr>
        <p:spPr>
          <a:xfrm>
            <a:off x="9979747" y="3462302"/>
            <a:ext cx="3538107" cy="3538107"/>
          </a:xfrm>
          <a:prstGeom prst="arc">
            <a:avLst/>
          </a:prstGeom>
          <a:ln w="76200">
            <a:solidFill>
              <a:srgbClr val="4D6E4A"/>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dirty="0"/>
          </a:p>
        </p:txBody>
      </p:sp>
      <p:sp>
        <p:nvSpPr>
          <p:cNvPr id="25" name="Arco 24">
            <a:extLst>
              <a:ext uri="{FF2B5EF4-FFF2-40B4-BE49-F238E27FC236}">
                <a16:creationId xmlns:a16="http://schemas.microsoft.com/office/drawing/2014/main" xmlns="" id="{50A68348-0359-4E47-45EE-D6C4B5339EDB}"/>
              </a:ext>
            </a:extLst>
          </p:cNvPr>
          <p:cNvSpPr/>
          <p:nvPr/>
        </p:nvSpPr>
        <p:spPr>
          <a:xfrm rot="10800000">
            <a:off x="13683093" y="3438262"/>
            <a:ext cx="3538107" cy="3538107"/>
          </a:xfrm>
          <a:prstGeom prst="arc">
            <a:avLst/>
          </a:prstGeom>
          <a:ln w="76200">
            <a:solidFill>
              <a:srgbClr val="C1DEA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27" name="Elipse 26">
            <a:extLst>
              <a:ext uri="{FF2B5EF4-FFF2-40B4-BE49-F238E27FC236}">
                <a16:creationId xmlns:a16="http://schemas.microsoft.com/office/drawing/2014/main" xmlns="" id="{D23A7169-99CE-C841-38EB-43EB3D81ECF2}"/>
              </a:ext>
            </a:extLst>
          </p:cNvPr>
          <p:cNvSpPr/>
          <p:nvPr/>
        </p:nvSpPr>
        <p:spPr>
          <a:xfrm>
            <a:off x="12229605" y="3267599"/>
            <a:ext cx="1146268" cy="1146268"/>
          </a:xfrm>
          <a:prstGeom prst="ellipse">
            <a:avLst/>
          </a:prstGeom>
          <a:solidFill>
            <a:srgbClr val="4D6E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8" name="CuadroTexto 27">
            <a:extLst>
              <a:ext uri="{FF2B5EF4-FFF2-40B4-BE49-F238E27FC236}">
                <a16:creationId xmlns:a16="http://schemas.microsoft.com/office/drawing/2014/main" xmlns="" id="{0D61F698-547D-C8B9-EB5F-6A3A33C0A376}"/>
              </a:ext>
            </a:extLst>
          </p:cNvPr>
          <p:cNvSpPr txBox="1"/>
          <p:nvPr/>
        </p:nvSpPr>
        <p:spPr>
          <a:xfrm>
            <a:off x="12258001" y="3665341"/>
            <a:ext cx="1089477" cy="458523"/>
          </a:xfrm>
          <a:prstGeom prst="rect">
            <a:avLst/>
          </a:prstGeom>
        </p:spPr>
        <p:txBody>
          <a:bodyPr wrap="square" lIns="0" tIns="0" rIns="0" bIns="0" rtlCol="0" anchor="t">
            <a:spAutoFit/>
          </a:bodyPr>
          <a:lstStyle>
            <a:defPPr>
              <a:defRPr lang="en-US"/>
            </a:defPPr>
            <a:lvl1pPr algn="just">
              <a:lnSpc>
                <a:spcPts val="3500"/>
              </a:lnSpc>
              <a:defRPr sz="2500">
                <a:solidFill>
                  <a:schemeClr val="bg1"/>
                </a:solidFill>
                <a:latin typeface="Calibri (MS)"/>
              </a:defRPr>
            </a:lvl1pPr>
          </a:lstStyle>
          <a:p>
            <a:pPr algn="ctr"/>
            <a:r>
              <a:rPr lang="es-ES" sz="3600" dirty="0">
                <a:latin typeface="Calibri Light" panose="020F0302020204030204" pitchFamily="34" charset="0"/>
              </a:rPr>
              <a:t>2024</a:t>
            </a:r>
          </a:p>
        </p:txBody>
      </p:sp>
      <p:sp>
        <p:nvSpPr>
          <p:cNvPr id="30" name="Elipse 29">
            <a:extLst>
              <a:ext uri="{FF2B5EF4-FFF2-40B4-BE49-F238E27FC236}">
                <a16:creationId xmlns:a16="http://schemas.microsoft.com/office/drawing/2014/main" xmlns="" id="{6B3FBBC1-3B79-9ADC-9342-119F1252CC2A}"/>
              </a:ext>
            </a:extLst>
          </p:cNvPr>
          <p:cNvSpPr/>
          <p:nvPr/>
        </p:nvSpPr>
        <p:spPr>
          <a:xfrm>
            <a:off x="13030200" y="4641900"/>
            <a:ext cx="1146268" cy="1146268"/>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a:solidFill>
                <a:schemeClr val="accent2">
                  <a:lumMod val="75000"/>
                </a:schemeClr>
              </a:solidFill>
            </a:endParaRPr>
          </a:p>
        </p:txBody>
      </p:sp>
      <p:sp>
        <p:nvSpPr>
          <p:cNvPr id="31" name="CuadroTexto 30">
            <a:extLst>
              <a:ext uri="{FF2B5EF4-FFF2-40B4-BE49-F238E27FC236}">
                <a16:creationId xmlns:a16="http://schemas.microsoft.com/office/drawing/2014/main" xmlns="" id="{41D10B6F-050B-5569-3241-07B22F3CC03D}"/>
              </a:ext>
            </a:extLst>
          </p:cNvPr>
          <p:cNvSpPr txBox="1"/>
          <p:nvPr/>
        </p:nvSpPr>
        <p:spPr>
          <a:xfrm>
            <a:off x="13058596" y="5039642"/>
            <a:ext cx="1089477" cy="458523"/>
          </a:xfrm>
          <a:prstGeom prst="rect">
            <a:avLst/>
          </a:prstGeom>
        </p:spPr>
        <p:txBody>
          <a:bodyPr wrap="square" lIns="0" tIns="0" rIns="0" bIns="0" rtlCol="0" anchor="t">
            <a:spAutoFit/>
          </a:bodyPr>
          <a:lstStyle>
            <a:defPPr>
              <a:defRPr lang="en-US"/>
            </a:defPPr>
            <a:lvl1pPr algn="just">
              <a:lnSpc>
                <a:spcPts val="3500"/>
              </a:lnSpc>
              <a:defRPr sz="2500">
                <a:solidFill>
                  <a:schemeClr val="bg1"/>
                </a:solidFill>
                <a:latin typeface="Calibri (MS)"/>
              </a:defRPr>
            </a:lvl1pPr>
          </a:lstStyle>
          <a:p>
            <a:pPr algn="ctr"/>
            <a:r>
              <a:rPr lang="es-ES" sz="3600" dirty="0">
                <a:latin typeface="Calibri Light" panose="020F0302020204030204" pitchFamily="34" charset="0"/>
              </a:rPr>
              <a:t>2025</a:t>
            </a:r>
          </a:p>
        </p:txBody>
      </p:sp>
      <p:sp>
        <p:nvSpPr>
          <p:cNvPr id="33" name="Elipse 32">
            <a:extLst>
              <a:ext uri="{FF2B5EF4-FFF2-40B4-BE49-F238E27FC236}">
                <a16:creationId xmlns:a16="http://schemas.microsoft.com/office/drawing/2014/main" xmlns="" id="{1DBDC92F-19D1-8514-5A44-567CA62CDEC3}"/>
              </a:ext>
            </a:extLst>
          </p:cNvPr>
          <p:cNvSpPr/>
          <p:nvPr/>
        </p:nvSpPr>
        <p:spPr>
          <a:xfrm>
            <a:off x="13854429" y="5973827"/>
            <a:ext cx="1146268" cy="1146268"/>
          </a:xfrm>
          <a:prstGeom prst="ellipse">
            <a:avLst/>
          </a:prstGeom>
          <a:solidFill>
            <a:srgbClr val="C1DE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4" name="CuadroTexto 33">
            <a:extLst>
              <a:ext uri="{FF2B5EF4-FFF2-40B4-BE49-F238E27FC236}">
                <a16:creationId xmlns:a16="http://schemas.microsoft.com/office/drawing/2014/main" xmlns="" id="{7813D5B2-D4B3-4595-9F67-FA2E92CD6B12}"/>
              </a:ext>
            </a:extLst>
          </p:cNvPr>
          <p:cNvSpPr txBox="1"/>
          <p:nvPr/>
        </p:nvSpPr>
        <p:spPr>
          <a:xfrm>
            <a:off x="13882825" y="6371569"/>
            <a:ext cx="1089477" cy="458523"/>
          </a:xfrm>
          <a:prstGeom prst="rect">
            <a:avLst/>
          </a:prstGeom>
        </p:spPr>
        <p:txBody>
          <a:bodyPr wrap="square" lIns="0" tIns="0" rIns="0" bIns="0" rtlCol="0" anchor="t">
            <a:spAutoFit/>
          </a:bodyPr>
          <a:lstStyle>
            <a:defPPr>
              <a:defRPr lang="en-US"/>
            </a:defPPr>
            <a:lvl1pPr algn="just">
              <a:lnSpc>
                <a:spcPts val="3500"/>
              </a:lnSpc>
              <a:defRPr sz="2500">
                <a:solidFill>
                  <a:schemeClr val="bg1"/>
                </a:solidFill>
                <a:latin typeface="Calibri (MS)"/>
              </a:defRPr>
            </a:lvl1pPr>
          </a:lstStyle>
          <a:p>
            <a:pPr algn="ctr"/>
            <a:r>
              <a:rPr lang="es-ES" sz="3600" dirty="0">
                <a:solidFill>
                  <a:srgbClr val="4D6E4A"/>
                </a:solidFill>
                <a:latin typeface="Calibri Light" panose="020F0302020204030204" pitchFamily="34" charset="0"/>
              </a:rPr>
              <a:t>2026</a:t>
            </a:r>
          </a:p>
        </p:txBody>
      </p:sp>
      <p:sp>
        <p:nvSpPr>
          <p:cNvPr id="40" name="Elipse 39">
            <a:extLst>
              <a:ext uri="{FF2B5EF4-FFF2-40B4-BE49-F238E27FC236}">
                <a16:creationId xmlns:a16="http://schemas.microsoft.com/office/drawing/2014/main" xmlns="" id="{66A8E52A-305B-68DD-5D1F-75DA692791AA}"/>
              </a:ext>
            </a:extLst>
          </p:cNvPr>
          <p:cNvSpPr/>
          <p:nvPr/>
        </p:nvSpPr>
        <p:spPr>
          <a:xfrm>
            <a:off x="14571636" y="5861390"/>
            <a:ext cx="444458" cy="444458"/>
          </a:xfrm>
          <a:prstGeom prst="ellipse">
            <a:avLst/>
          </a:prstGeom>
          <a:solidFill>
            <a:srgbClr val="4D6E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1" name="Freeform 42">
            <a:extLst>
              <a:ext uri="{FF2B5EF4-FFF2-40B4-BE49-F238E27FC236}">
                <a16:creationId xmlns:a16="http://schemas.microsoft.com/office/drawing/2014/main" xmlns="" id="{7E3D7C4F-04A2-68F6-6FFD-4BE02ACBE772}"/>
              </a:ext>
            </a:extLst>
          </p:cNvPr>
          <p:cNvSpPr/>
          <p:nvPr/>
        </p:nvSpPr>
        <p:spPr>
          <a:xfrm>
            <a:off x="14611908" y="5870414"/>
            <a:ext cx="568234" cy="372193"/>
          </a:xfrm>
          <a:custGeom>
            <a:avLst/>
            <a:gdLst/>
            <a:ahLst/>
            <a:cxnLst/>
            <a:rect l="l" t="t" r="r" b="b"/>
            <a:pathLst>
              <a:path w="2420838" h="1879335">
                <a:moveTo>
                  <a:pt x="0" y="0"/>
                </a:moveTo>
                <a:lnTo>
                  <a:pt x="2420838" y="0"/>
                </a:lnTo>
                <a:lnTo>
                  <a:pt x="2420838" y="1879334"/>
                </a:lnTo>
                <a:lnTo>
                  <a:pt x="0" y="1879334"/>
                </a:lnTo>
                <a:lnTo>
                  <a:pt x="0" y="0"/>
                </a:lnTo>
                <a:close/>
              </a:path>
            </a:pathLst>
          </a:custGeom>
          <a:blipFill>
            <a:blip r:embed="rId10" cstate="print">
              <a:duotone>
                <a:schemeClr val="accent4">
                  <a:shade val="45000"/>
                  <a:satMod val="135000"/>
                </a:schemeClr>
                <a:prstClr val="white"/>
              </a:duotone>
              <a:extLst>
                <a:ext uri="{BEBA8EAE-BF5A-486C-A8C5-ECC9F3942E4B}">
                  <a14:imgProps xmlns:a14="http://schemas.microsoft.com/office/drawing/2010/main">
                    <a14:imgLayer r:embed="rId11">
                      <a14:imgEffect>
                        <a14:backgroundRemoval t="9244" b="95798" l="8791" r="89560">
                          <a14:foregroundMark x1="8791" y1="36134" x2="8791" y2="36134"/>
                          <a14:foregroundMark x1="39560" y1="89916" x2="39560" y2="89916"/>
                          <a14:foregroundMark x1="40659" y1="96639" x2="40659" y2="96639"/>
                        </a14:backgroundRemoval>
                      </a14:imgEffect>
                    </a14:imgLayer>
                  </a14:imgProps>
                </a:ext>
                <a:ext uri="{28A0092B-C50C-407E-A947-70E740481C1C}">
                  <a14:useLocalDpi xmlns:a14="http://schemas.microsoft.com/office/drawing/2010/main" val="0"/>
                </a:ext>
              </a:extLst>
            </a:blip>
            <a:stretch>
              <a:fillRect/>
            </a:stretch>
          </a:blipFill>
        </p:spPr>
        <p:txBody>
          <a:bodyPr/>
          <a:lstStyle/>
          <a:p>
            <a:endParaRPr lang="es-ES"/>
          </a:p>
        </p:txBody>
      </p:sp>
      <p:sp>
        <p:nvSpPr>
          <p:cNvPr id="20" name="Elipse 19">
            <a:extLst>
              <a:ext uri="{FF2B5EF4-FFF2-40B4-BE49-F238E27FC236}">
                <a16:creationId xmlns:a16="http://schemas.microsoft.com/office/drawing/2014/main" xmlns="" id="{DB3F2AD5-39BF-23C3-E3D3-C21C3482B2FA}"/>
              </a:ext>
            </a:extLst>
          </p:cNvPr>
          <p:cNvSpPr/>
          <p:nvPr/>
        </p:nvSpPr>
        <p:spPr>
          <a:xfrm>
            <a:off x="13742182" y="4522631"/>
            <a:ext cx="444458" cy="444458"/>
          </a:xfrm>
          <a:prstGeom prst="ellipse">
            <a:avLst/>
          </a:prstGeom>
          <a:solidFill>
            <a:srgbClr val="4D6E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5" name="Freeform 42">
            <a:extLst>
              <a:ext uri="{FF2B5EF4-FFF2-40B4-BE49-F238E27FC236}">
                <a16:creationId xmlns:a16="http://schemas.microsoft.com/office/drawing/2014/main" xmlns="" id="{8E89C270-28A4-FF68-6440-D57F15383AE6}"/>
              </a:ext>
            </a:extLst>
          </p:cNvPr>
          <p:cNvSpPr/>
          <p:nvPr/>
        </p:nvSpPr>
        <p:spPr>
          <a:xfrm>
            <a:off x="13782454" y="4531655"/>
            <a:ext cx="568234" cy="372193"/>
          </a:xfrm>
          <a:custGeom>
            <a:avLst/>
            <a:gdLst/>
            <a:ahLst/>
            <a:cxnLst/>
            <a:rect l="l" t="t" r="r" b="b"/>
            <a:pathLst>
              <a:path w="2420838" h="1879335">
                <a:moveTo>
                  <a:pt x="0" y="0"/>
                </a:moveTo>
                <a:lnTo>
                  <a:pt x="2420838" y="0"/>
                </a:lnTo>
                <a:lnTo>
                  <a:pt x="2420838" y="1879334"/>
                </a:lnTo>
                <a:lnTo>
                  <a:pt x="0" y="1879334"/>
                </a:lnTo>
                <a:lnTo>
                  <a:pt x="0" y="0"/>
                </a:lnTo>
                <a:close/>
              </a:path>
            </a:pathLst>
          </a:custGeom>
          <a:blipFill>
            <a:blip r:embed="rId10" cstate="print">
              <a:duotone>
                <a:schemeClr val="accent4">
                  <a:shade val="45000"/>
                  <a:satMod val="135000"/>
                </a:schemeClr>
                <a:prstClr val="white"/>
              </a:duotone>
              <a:extLst>
                <a:ext uri="{BEBA8EAE-BF5A-486C-A8C5-ECC9F3942E4B}">
                  <a14:imgProps xmlns:a14="http://schemas.microsoft.com/office/drawing/2010/main">
                    <a14:imgLayer r:embed="rId11">
                      <a14:imgEffect>
                        <a14:backgroundRemoval t="9244" b="95798" l="8791" r="89560">
                          <a14:foregroundMark x1="8791" y1="36134" x2="8791" y2="36134"/>
                          <a14:foregroundMark x1="39560" y1="89916" x2="39560" y2="89916"/>
                          <a14:foregroundMark x1="40659" y1="96639" x2="40659" y2="96639"/>
                        </a14:backgroundRemoval>
                      </a14:imgEffect>
                    </a14:imgLayer>
                  </a14:imgProps>
                </a:ext>
                <a:ext uri="{28A0092B-C50C-407E-A947-70E740481C1C}">
                  <a14:useLocalDpi xmlns:a14="http://schemas.microsoft.com/office/drawing/2010/main" val="0"/>
                </a:ext>
              </a:extLst>
            </a:blip>
            <a:stretch>
              <a:fillRect/>
            </a:stretch>
          </a:blipFill>
        </p:spPr>
        <p:txBody>
          <a:bodyPr/>
          <a:lstStyle/>
          <a:p>
            <a:endParaRPr lang="es-E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C1DEAC"/>
        </a:solidFill>
        <a:effectLst/>
      </p:bgPr>
    </p:bg>
    <p:spTree>
      <p:nvGrpSpPr>
        <p:cNvPr id="1" name=""/>
        <p:cNvGrpSpPr/>
        <p:nvPr/>
      </p:nvGrpSpPr>
      <p:grpSpPr>
        <a:xfrm>
          <a:off x="0" y="0"/>
          <a:ext cx="0" cy="0"/>
          <a:chOff x="0" y="0"/>
          <a:chExt cx="0" cy="0"/>
        </a:xfrm>
      </p:grpSpPr>
      <p:grpSp>
        <p:nvGrpSpPr>
          <p:cNvPr id="21" name="Grupo 20">
            <a:extLst>
              <a:ext uri="{FF2B5EF4-FFF2-40B4-BE49-F238E27FC236}">
                <a16:creationId xmlns:a16="http://schemas.microsoft.com/office/drawing/2014/main" xmlns="" id="{DEA7ACD8-AE21-3836-F8C6-F03380B40155}"/>
              </a:ext>
            </a:extLst>
          </p:cNvPr>
          <p:cNvGrpSpPr/>
          <p:nvPr/>
        </p:nvGrpSpPr>
        <p:grpSpPr>
          <a:xfrm>
            <a:off x="-995596" y="-1181100"/>
            <a:ext cx="20817288" cy="11602527"/>
            <a:chOff x="0" y="0"/>
            <a:chExt cx="18288000" cy="10192827"/>
          </a:xfrm>
        </p:grpSpPr>
        <p:grpSp>
          <p:nvGrpSpPr>
            <p:cNvPr id="18" name="Grupo 17">
              <a:extLst>
                <a:ext uri="{FF2B5EF4-FFF2-40B4-BE49-F238E27FC236}">
                  <a16:creationId xmlns:a16="http://schemas.microsoft.com/office/drawing/2014/main" xmlns="" id="{EF7C4718-26D3-77CF-6481-80069BC3534A}"/>
                </a:ext>
              </a:extLst>
            </p:cNvPr>
            <p:cNvGrpSpPr/>
            <p:nvPr/>
          </p:nvGrpSpPr>
          <p:grpSpPr>
            <a:xfrm>
              <a:off x="2731935" y="1896312"/>
              <a:ext cx="7942729" cy="7937737"/>
              <a:chOff x="5168012" y="1896312"/>
              <a:chExt cx="7942729" cy="7937737"/>
            </a:xfrm>
          </p:grpSpPr>
          <p:sp>
            <p:nvSpPr>
              <p:cNvPr id="14" name="Elipse 13">
                <a:extLst>
                  <a:ext uri="{FF2B5EF4-FFF2-40B4-BE49-F238E27FC236}">
                    <a16:creationId xmlns:a16="http://schemas.microsoft.com/office/drawing/2014/main" xmlns="" id="{7E9C11A2-1C6C-7E19-E326-AE737FA617D1}"/>
                  </a:ext>
                </a:extLst>
              </p:cNvPr>
              <p:cNvSpPr/>
              <p:nvPr/>
            </p:nvSpPr>
            <p:spPr>
              <a:xfrm>
                <a:off x="9814447" y="7213715"/>
                <a:ext cx="2309459" cy="2304410"/>
              </a:xfrm>
              <a:prstGeom prst="ellipse">
                <a:avLst/>
              </a:prstGeom>
              <a:noFill/>
              <a:ln w="76200">
                <a:solidFill>
                  <a:srgbClr val="001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Elipse 12">
                <a:extLst>
                  <a:ext uri="{FF2B5EF4-FFF2-40B4-BE49-F238E27FC236}">
                    <a16:creationId xmlns:a16="http://schemas.microsoft.com/office/drawing/2014/main" xmlns="" id="{2BB15D8D-1C21-31E0-A9C8-F63C13659366}"/>
                  </a:ext>
                </a:extLst>
              </p:cNvPr>
              <p:cNvSpPr/>
              <p:nvPr/>
            </p:nvSpPr>
            <p:spPr>
              <a:xfrm>
                <a:off x="6250724" y="7403299"/>
                <a:ext cx="2436076" cy="2430750"/>
              </a:xfrm>
              <a:prstGeom prst="ellipse">
                <a:avLst/>
              </a:prstGeom>
              <a:noFill/>
              <a:ln w="76200">
                <a:solidFill>
                  <a:srgbClr val="001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Forma libre: forma 14">
                <a:extLst>
                  <a:ext uri="{FF2B5EF4-FFF2-40B4-BE49-F238E27FC236}">
                    <a16:creationId xmlns:a16="http://schemas.microsoft.com/office/drawing/2014/main" xmlns="" id="{52A01681-5422-CD45-9E24-40DE2D75E332}"/>
                  </a:ext>
                </a:extLst>
              </p:cNvPr>
              <p:cNvSpPr/>
              <p:nvPr/>
            </p:nvSpPr>
            <p:spPr>
              <a:xfrm>
                <a:off x="6260613" y="7633805"/>
                <a:ext cx="2242988" cy="1197960"/>
              </a:xfrm>
              <a:custGeom>
                <a:avLst/>
                <a:gdLst>
                  <a:gd name="connsiteX0" fmla="*/ 522515 w 2242988"/>
                  <a:gd name="connsiteY0" fmla="*/ 0 h 1197960"/>
                  <a:gd name="connsiteX1" fmla="*/ 302676 w 2242988"/>
                  <a:gd name="connsiteY1" fmla="*/ 162489 h 1197960"/>
                  <a:gd name="connsiteX2" fmla="*/ 117885 w 2242988"/>
                  <a:gd name="connsiteY2" fmla="*/ 458793 h 1197960"/>
                  <a:gd name="connsiteX3" fmla="*/ 0 w 2242988"/>
                  <a:gd name="connsiteY3" fmla="*/ 755097 h 1197960"/>
                  <a:gd name="connsiteX4" fmla="*/ 0 w 2242988"/>
                  <a:gd name="connsiteY4" fmla="*/ 1006796 h 1197960"/>
                  <a:gd name="connsiteX5" fmla="*/ 12744 w 2242988"/>
                  <a:gd name="connsiteY5" fmla="*/ 1194774 h 1197960"/>
                  <a:gd name="connsiteX6" fmla="*/ 2242988 w 2242988"/>
                  <a:gd name="connsiteY6" fmla="*/ 1197960 h 1197960"/>
                  <a:gd name="connsiteX7" fmla="*/ 2220686 w 2242988"/>
                  <a:gd name="connsiteY7" fmla="*/ 1000424 h 1197960"/>
                  <a:gd name="connsiteX8" fmla="*/ 1637636 w 2242988"/>
                  <a:gd name="connsiteY8" fmla="*/ 780586 h 1197960"/>
                  <a:gd name="connsiteX9" fmla="*/ 1108750 w 2242988"/>
                  <a:gd name="connsiteY9" fmla="*/ 318607 h 1197960"/>
                  <a:gd name="connsiteX10" fmla="*/ 729609 w 2242988"/>
                  <a:gd name="connsiteY10" fmla="*/ 108326 h 1197960"/>
                  <a:gd name="connsiteX11" fmla="*/ 522515 w 2242988"/>
                  <a:gd name="connsiteY11" fmla="*/ 0 h 1197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42988" h="1197960">
                    <a:moveTo>
                      <a:pt x="522515" y="0"/>
                    </a:moveTo>
                    <a:lnTo>
                      <a:pt x="302676" y="162489"/>
                    </a:lnTo>
                    <a:lnTo>
                      <a:pt x="117885" y="458793"/>
                    </a:lnTo>
                    <a:lnTo>
                      <a:pt x="0" y="755097"/>
                    </a:lnTo>
                    <a:lnTo>
                      <a:pt x="0" y="1006796"/>
                    </a:lnTo>
                    <a:lnTo>
                      <a:pt x="12744" y="1194774"/>
                    </a:lnTo>
                    <a:lnTo>
                      <a:pt x="2242988" y="1197960"/>
                    </a:lnTo>
                    <a:lnTo>
                      <a:pt x="2220686" y="1000424"/>
                    </a:lnTo>
                    <a:lnTo>
                      <a:pt x="1637636" y="780586"/>
                    </a:lnTo>
                    <a:lnTo>
                      <a:pt x="1108750" y="318607"/>
                    </a:lnTo>
                    <a:lnTo>
                      <a:pt x="729609" y="108326"/>
                    </a:lnTo>
                    <a:lnTo>
                      <a:pt x="522515" y="0"/>
                    </a:lnTo>
                    <a:close/>
                  </a:path>
                </a:pathLst>
              </a:custGeom>
              <a:solidFill>
                <a:srgbClr val="0016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Forma libre: forma 15">
                <a:extLst>
                  <a:ext uri="{FF2B5EF4-FFF2-40B4-BE49-F238E27FC236}">
                    <a16:creationId xmlns:a16="http://schemas.microsoft.com/office/drawing/2014/main" xmlns="" id="{B35053A5-6229-AC1C-06E7-50212DCAD55A}"/>
                  </a:ext>
                </a:extLst>
              </p:cNvPr>
              <p:cNvSpPr/>
              <p:nvPr/>
            </p:nvSpPr>
            <p:spPr>
              <a:xfrm>
                <a:off x="9879980" y="7560527"/>
                <a:ext cx="2236617" cy="1274425"/>
              </a:xfrm>
              <a:custGeom>
                <a:avLst/>
                <a:gdLst>
                  <a:gd name="connsiteX0" fmla="*/ 1905266 w 2236617"/>
                  <a:gd name="connsiteY0" fmla="*/ 0 h 1274425"/>
                  <a:gd name="connsiteX1" fmla="*/ 1376380 w 2236617"/>
                  <a:gd name="connsiteY1" fmla="*/ 417374 h 1274425"/>
                  <a:gd name="connsiteX2" fmla="*/ 0 w 2236617"/>
                  <a:gd name="connsiteY2" fmla="*/ 1140610 h 1274425"/>
                  <a:gd name="connsiteX3" fmla="*/ 25489 w 2236617"/>
                  <a:gd name="connsiteY3" fmla="*/ 1274425 h 1274425"/>
                  <a:gd name="connsiteX4" fmla="*/ 2160151 w 2236617"/>
                  <a:gd name="connsiteY4" fmla="*/ 1233006 h 1274425"/>
                  <a:gd name="connsiteX5" fmla="*/ 2220686 w 2236617"/>
                  <a:gd name="connsiteY5" fmla="*/ 984493 h 1274425"/>
                  <a:gd name="connsiteX6" fmla="*/ 2236617 w 2236617"/>
                  <a:gd name="connsiteY6" fmla="*/ 697748 h 1274425"/>
                  <a:gd name="connsiteX7" fmla="*/ 2121918 w 2236617"/>
                  <a:gd name="connsiteY7" fmla="*/ 283559 h 1274425"/>
                  <a:gd name="connsiteX8" fmla="*/ 1949871 w 2236617"/>
                  <a:gd name="connsiteY8" fmla="*/ 41419 h 1274425"/>
                  <a:gd name="connsiteX9" fmla="*/ 1905266 w 2236617"/>
                  <a:gd name="connsiteY9" fmla="*/ 0 h 127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36617" h="1274425">
                    <a:moveTo>
                      <a:pt x="1905266" y="0"/>
                    </a:moveTo>
                    <a:lnTo>
                      <a:pt x="1376380" y="417374"/>
                    </a:lnTo>
                    <a:lnTo>
                      <a:pt x="0" y="1140610"/>
                    </a:lnTo>
                    <a:lnTo>
                      <a:pt x="25489" y="1274425"/>
                    </a:lnTo>
                    <a:lnTo>
                      <a:pt x="2160151" y="1233006"/>
                    </a:lnTo>
                    <a:lnTo>
                      <a:pt x="2220686" y="984493"/>
                    </a:lnTo>
                    <a:lnTo>
                      <a:pt x="2236617" y="697748"/>
                    </a:lnTo>
                    <a:lnTo>
                      <a:pt x="2121918" y="283559"/>
                    </a:lnTo>
                    <a:lnTo>
                      <a:pt x="1949871" y="41419"/>
                    </a:lnTo>
                    <a:lnTo>
                      <a:pt x="1905266" y="0"/>
                    </a:lnTo>
                    <a:close/>
                  </a:path>
                </a:pathLst>
              </a:custGeom>
              <a:solidFill>
                <a:srgbClr val="0016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Freeform 3"/>
              <p:cNvSpPr>
                <a:spLocks/>
              </p:cNvSpPr>
              <p:nvPr/>
            </p:nvSpPr>
            <p:spPr>
              <a:xfrm rot="21442486">
                <a:off x="5168012" y="1896312"/>
                <a:ext cx="7942729" cy="7917474"/>
              </a:xfrm>
              <a:custGeom>
                <a:avLst/>
                <a:gdLst/>
                <a:ahLst/>
                <a:cxnLst/>
                <a:rect l="l" t="t" r="r" b="b"/>
                <a:pathLst>
                  <a:path w="7040713" h="7018326">
                    <a:moveTo>
                      <a:pt x="0" y="0"/>
                    </a:moveTo>
                    <a:lnTo>
                      <a:pt x="7040713" y="0"/>
                    </a:lnTo>
                    <a:lnTo>
                      <a:pt x="7040713" y="7018327"/>
                    </a:lnTo>
                    <a:lnTo>
                      <a:pt x="0" y="7018327"/>
                    </a:lnTo>
                    <a:lnTo>
                      <a:pt x="0" y="0"/>
                    </a:lnTo>
                    <a:close/>
                  </a:path>
                </a:pathLst>
              </a:custGeom>
              <a:blipFill>
                <a:blip r:embed="rId3">
                  <a:extLst>
                    <a:ext uri="{28A0092B-C50C-407E-A947-70E740481C1C}">
                      <a14:useLocalDpi xmlns:a14="http://schemas.microsoft.com/office/drawing/2010/main" val="0"/>
                    </a:ext>
                  </a:extLst>
                </a:blip>
                <a:stretch>
                  <a:fillRect/>
                </a:stretch>
              </a:blipFill>
            </p:spPr>
            <p:txBody>
              <a:bodyPr/>
              <a:lstStyle/>
              <a:p>
                <a:endParaRPr lang="es-ES"/>
              </a:p>
            </p:txBody>
          </p:sp>
        </p:grpSp>
        <p:pic>
          <p:nvPicPr>
            <p:cNvPr id="20" name="Imagen 19" descr="Imagen que contiene Texto&#10;&#10;Descripción generada automáticamente">
              <a:extLst>
                <a:ext uri="{FF2B5EF4-FFF2-40B4-BE49-F238E27FC236}">
                  <a16:creationId xmlns:a16="http://schemas.microsoft.com/office/drawing/2014/main" xmlns="" id="{9BB7D8AF-827B-E1BB-5350-1228EAD1392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8288000" cy="10192827"/>
            </a:xfrm>
            <a:prstGeom prst="rect">
              <a:avLst/>
            </a:prstGeom>
          </p:spPr>
        </p:pic>
      </p:grpSp>
      <p:grpSp>
        <p:nvGrpSpPr>
          <p:cNvPr id="5" name="Group 5"/>
          <p:cNvGrpSpPr/>
          <p:nvPr/>
        </p:nvGrpSpPr>
        <p:grpSpPr>
          <a:xfrm>
            <a:off x="-1356135" y="8713308"/>
            <a:ext cx="21228627" cy="2092728"/>
            <a:chOff x="0" y="0"/>
            <a:chExt cx="5591079" cy="551171"/>
          </a:xfrm>
        </p:grpSpPr>
        <p:sp>
          <p:nvSpPr>
            <p:cNvPr id="6" name="Freeform 6"/>
            <p:cNvSpPr/>
            <p:nvPr/>
          </p:nvSpPr>
          <p:spPr>
            <a:xfrm>
              <a:off x="0" y="0"/>
              <a:ext cx="5591079" cy="551171"/>
            </a:xfrm>
            <a:custGeom>
              <a:avLst/>
              <a:gdLst/>
              <a:ahLst/>
              <a:cxnLst/>
              <a:rect l="l" t="t" r="r" b="b"/>
              <a:pathLst>
                <a:path w="5591079" h="551171">
                  <a:moveTo>
                    <a:pt x="0" y="0"/>
                  </a:moveTo>
                  <a:lnTo>
                    <a:pt x="5591079" y="0"/>
                  </a:lnTo>
                  <a:lnTo>
                    <a:pt x="5591079" y="551171"/>
                  </a:lnTo>
                  <a:lnTo>
                    <a:pt x="0" y="551171"/>
                  </a:lnTo>
                  <a:close/>
                </a:path>
              </a:pathLst>
            </a:custGeom>
            <a:solidFill>
              <a:srgbClr val="23371F"/>
            </a:solidFill>
          </p:spPr>
          <p:txBody>
            <a:bodyPr/>
            <a:lstStyle/>
            <a:p>
              <a:endParaRPr lang="es-ES"/>
            </a:p>
          </p:txBody>
        </p:sp>
        <p:sp>
          <p:nvSpPr>
            <p:cNvPr id="7" name="TextBox 7"/>
            <p:cNvSpPr txBox="1"/>
            <p:nvPr/>
          </p:nvSpPr>
          <p:spPr>
            <a:xfrm>
              <a:off x="0" y="-76200"/>
              <a:ext cx="5591079" cy="627371"/>
            </a:xfrm>
            <a:prstGeom prst="rect">
              <a:avLst/>
            </a:prstGeom>
          </p:spPr>
          <p:txBody>
            <a:bodyPr lIns="50800" tIns="50800" rIns="50800" bIns="50800" rtlCol="0" anchor="ctr"/>
            <a:lstStyle/>
            <a:p>
              <a:pPr algn="ctr">
                <a:lnSpc>
                  <a:spcPts val="3500"/>
                </a:lnSpc>
              </a:pPr>
              <a:endParaRPr/>
            </a:p>
          </p:txBody>
        </p:sp>
      </p:grpSp>
      <p:sp>
        <p:nvSpPr>
          <p:cNvPr id="8" name="Freeform 8"/>
          <p:cNvSpPr/>
          <p:nvPr/>
        </p:nvSpPr>
        <p:spPr>
          <a:xfrm>
            <a:off x="573235" y="7967920"/>
            <a:ext cx="2420838" cy="1879335"/>
          </a:xfrm>
          <a:custGeom>
            <a:avLst/>
            <a:gdLst/>
            <a:ahLst/>
            <a:cxnLst/>
            <a:rect l="l" t="t" r="r" b="b"/>
            <a:pathLst>
              <a:path w="2420838" h="1879335">
                <a:moveTo>
                  <a:pt x="0" y="0"/>
                </a:moveTo>
                <a:lnTo>
                  <a:pt x="2420838" y="0"/>
                </a:lnTo>
                <a:lnTo>
                  <a:pt x="2420838" y="1879334"/>
                </a:lnTo>
                <a:lnTo>
                  <a:pt x="0" y="1879334"/>
                </a:lnTo>
                <a:lnTo>
                  <a:pt x="0" y="0"/>
                </a:lnTo>
                <a:close/>
              </a:path>
            </a:pathLst>
          </a:custGeom>
          <a:blipFill>
            <a:blip r:embed="rId5">
              <a:extLst>
                <a:ext uri="{28A0092B-C50C-407E-A947-70E740481C1C}">
                  <a14:useLocalDpi xmlns:a14="http://schemas.microsoft.com/office/drawing/2010/main" val="0"/>
                </a:ext>
              </a:extLst>
            </a:blip>
            <a:stretch>
              <a:fillRect/>
            </a:stretch>
          </a:blipFill>
        </p:spPr>
        <p:txBody>
          <a:bodyPr/>
          <a:lstStyle/>
          <a:p>
            <a:endParaRPr lang="es-ES"/>
          </a:p>
        </p:txBody>
      </p:sp>
      <p:sp>
        <p:nvSpPr>
          <p:cNvPr id="9" name="Freeform 9"/>
          <p:cNvSpPr/>
          <p:nvPr/>
        </p:nvSpPr>
        <p:spPr>
          <a:xfrm>
            <a:off x="12643199" y="9015839"/>
            <a:ext cx="2175350" cy="484922"/>
          </a:xfrm>
          <a:custGeom>
            <a:avLst/>
            <a:gdLst/>
            <a:ahLst/>
            <a:cxnLst/>
            <a:rect l="l" t="t" r="r" b="b"/>
            <a:pathLst>
              <a:path w="2175350" h="484922">
                <a:moveTo>
                  <a:pt x="0" y="0"/>
                </a:moveTo>
                <a:lnTo>
                  <a:pt x="2175351" y="0"/>
                </a:lnTo>
                <a:lnTo>
                  <a:pt x="2175351" y="484922"/>
                </a:lnTo>
                <a:lnTo>
                  <a:pt x="0" y="484922"/>
                </a:lnTo>
                <a:lnTo>
                  <a:pt x="0" y="0"/>
                </a:lnTo>
                <a:close/>
              </a:path>
            </a:pathLst>
          </a:custGeom>
          <a:blipFill>
            <a:blip r:embed="rId6" cstate="print">
              <a:extLst>
                <a:ext uri="{28A0092B-C50C-407E-A947-70E740481C1C}">
                  <a14:useLocalDpi xmlns:a14="http://schemas.microsoft.com/office/drawing/2010/main" val="0"/>
                </a:ext>
              </a:extLst>
            </a:blip>
            <a:stretch>
              <a:fillRect/>
            </a:stretch>
          </a:blipFill>
        </p:spPr>
        <p:txBody>
          <a:bodyPr/>
          <a:lstStyle/>
          <a:p>
            <a:endParaRPr lang="es-ES"/>
          </a:p>
        </p:txBody>
      </p:sp>
      <p:sp>
        <p:nvSpPr>
          <p:cNvPr id="10" name="Freeform 10"/>
          <p:cNvSpPr/>
          <p:nvPr/>
        </p:nvSpPr>
        <p:spPr>
          <a:xfrm>
            <a:off x="15203021" y="9052813"/>
            <a:ext cx="1393864" cy="410974"/>
          </a:xfrm>
          <a:custGeom>
            <a:avLst/>
            <a:gdLst/>
            <a:ahLst/>
            <a:cxnLst/>
            <a:rect l="l" t="t" r="r" b="b"/>
            <a:pathLst>
              <a:path w="1393864" h="410974">
                <a:moveTo>
                  <a:pt x="0" y="0"/>
                </a:moveTo>
                <a:lnTo>
                  <a:pt x="1393863" y="0"/>
                </a:lnTo>
                <a:lnTo>
                  <a:pt x="1393863" y="410974"/>
                </a:lnTo>
                <a:lnTo>
                  <a:pt x="0" y="410974"/>
                </a:lnTo>
                <a:lnTo>
                  <a:pt x="0" y="0"/>
                </a:lnTo>
                <a:close/>
              </a:path>
            </a:pathLst>
          </a:custGeom>
          <a:blipFill>
            <a:blip r:embed="rId7" cstate="print">
              <a:extLst>
                <a:ext uri="{28A0092B-C50C-407E-A947-70E740481C1C}">
                  <a14:useLocalDpi xmlns:a14="http://schemas.microsoft.com/office/drawing/2010/main" val="0"/>
                </a:ext>
              </a:extLst>
            </a:blip>
            <a:stretch>
              <a:fillRect/>
            </a:stretch>
          </a:blipFill>
        </p:spPr>
        <p:txBody>
          <a:bodyPr/>
          <a:lstStyle/>
          <a:p>
            <a:endParaRPr lang="es-ES"/>
          </a:p>
        </p:txBody>
      </p:sp>
      <p:sp>
        <p:nvSpPr>
          <p:cNvPr id="11" name="Freeform 11"/>
          <p:cNvSpPr/>
          <p:nvPr/>
        </p:nvSpPr>
        <p:spPr>
          <a:xfrm>
            <a:off x="2994073" y="8944201"/>
            <a:ext cx="3709227" cy="734541"/>
          </a:xfrm>
          <a:custGeom>
            <a:avLst/>
            <a:gdLst/>
            <a:ahLst/>
            <a:cxnLst/>
            <a:rect l="l" t="t" r="r" b="b"/>
            <a:pathLst>
              <a:path w="3709227" h="734541">
                <a:moveTo>
                  <a:pt x="0" y="0"/>
                </a:moveTo>
                <a:lnTo>
                  <a:pt x="3709227" y="0"/>
                </a:lnTo>
                <a:lnTo>
                  <a:pt x="3709227" y="734540"/>
                </a:lnTo>
                <a:lnTo>
                  <a:pt x="0" y="734540"/>
                </a:lnTo>
                <a:lnTo>
                  <a:pt x="0" y="0"/>
                </a:lnTo>
                <a:close/>
              </a:path>
            </a:pathLst>
          </a:custGeom>
          <a:blipFill>
            <a:blip r:embed="rId8" cstate="print">
              <a:extLst>
                <a:ext uri="{28A0092B-C50C-407E-A947-70E740481C1C}">
                  <a14:useLocalDpi xmlns:a14="http://schemas.microsoft.com/office/drawing/2010/main" val="0"/>
                </a:ext>
              </a:extLst>
            </a:blip>
            <a:stretch>
              <a:fillRect/>
            </a:stretch>
          </a:blipFill>
        </p:spPr>
        <p:txBody>
          <a:bodyPr/>
          <a:lstStyle/>
          <a:p>
            <a:endParaRPr lang="es-ES"/>
          </a:p>
        </p:txBody>
      </p:sp>
      <p:sp>
        <p:nvSpPr>
          <p:cNvPr id="12" name="TextBox 12"/>
          <p:cNvSpPr txBox="1"/>
          <p:nvPr/>
        </p:nvSpPr>
        <p:spPr>
          <a:xfrm>
            <a:off x="839336" y="9671492"/>
            <a:ext cx="16837686" cy="320040"/>
          </a:xfrm>
          <a:prstGeom prst="rect">
            <a:avLst/>
          </a:prstGeom>
        </p:spPr>
        <p:txBody>
          <a:bodyPr lIns="0" tIns="0" rIns="0" bIns="0" rtlCol="0" anchor="t">
            <a:spAutoFit/>
          </a:bodyPr>
          <a:lstStyle/>
          <a:p>
            <a:pPr algn="just">
              <a:lnSpc>
                <a:spcPts val="1260"/>
              </a:lnSpc>
            </a:pPr>
            <a:r>
              <a:rPr lang="en-US" sz="900" dirty="0">
                <a:solidFill>
                  <a:srgbClr val="C1DEAC"/>
                </a:solidFill>
                <a:latin typeface="Calibri (MS)"/>
              </a:rPr>
              <a:t>Funded by the European Union under GA no. 101112869 – ECHO and co-funded by UK Research and Innovation (UKRI). Views and opinions expressed are however those of the author(s) only and do not necessarily reflect those of the European Union, UKRI, or the European Research Executive Agency (REA). Neither the European Union, UKRI nor the REA can be held responsible for them.</a:t>
            </a:r>
          </a:p>
        </p:txBody>
      </p:sp>
      <p:sp>
        <p:nvSpPr>
          <p:cNvPr id="19" name="TextBox 6">
            <a:extLst>
              <a:ext uri="{FF2B5EF4-FFF2-40B4-BE49-F238E27FC236}">
                <a16:creationId xmlns:a16="http://schemas.microsoft.com/office/drawing/2014/main" xmlns="" id="{6F9F8880-ECBA-CFCD-69C7-9EED0FFE804B}"/>
              </a:ext>
            </a:extLst>
          </p:cNvPr>
          <p:cNvSpPr txBox="1"/>
          <p:nvPr/>
        </p:nvSpPr>
        <p:spPr>
          <a:xfrm>
            <a:off x="1028700" y="1009650"/>
            <a:ext cx="16192500" cy="2616101"/>
          </a:xfrm>
          <a:prstGeom prst="rect">
            <a:avLst/>
          </a:prstGeom>
        </p:spPr>
        <p:txBody>
          <a:bodyPr wrap="square" lIns="0" tIns="0" rIns="0" bIns="0" rtlCol="0" anchor="t">
            <a:spAutoFit/>
          </a:bodyPr>
          <a:lstStyle/>
          <a:p>
            <a:pPr>
              <a:lnSpc>
                <a:spcPts val="10199"/>
              </a:lnSpc>
            </a:pPr>
            <a:r>
              <a:rPr lang="en-US" sz="4200" dirty="0">
                <a:solidFill>
                  <a:srgbClr val="000000"/>
                </a:solidFill>
                <a:latin typeface="Calibri Light" panose="020F0302020204030204" pitchFamily="34" charset="0"/>
              </a:rPr>
              <a:t>De </a:t>
            </a:r>
            <a:r>
              <a:rPr lang="en-US" sz="4200" dirty="0" err="1">
                <a:solidFill>
                  <a:srgbClr val="000000"/>
                </a:solidFill>
                <a:latin typeface="Calibri Light" panose="020F0302020204030204" pitchFamily="34" charset="0"/>
              </a:rPr>
              <a:t>ce</a:t>
            </a:r>
            <a:r>
              <a:rPr lang="en-US" sz="4200" dirty="0">
                <a:solidFill>
                  <a:srgbClr val="000000"/>
                </a:solidFill>
                <a:latin typeface="Calibri Light" panose="020F0302020204030204" pitchFamily="34" charset="0"/>
              </a:rPr>
              <a:t> </a:t>
            </a:r>
            <a:r>
              <a:rPr lang="en-US" sz="4200" dirty="0" err="1">
                <a:solidFill>
                  <a:srgbClr val="000000"/>
                </a:solidFill>
                <a:latin typeface="Calibri Light" panose="020F0302020204030204" pitchFamily="34" charset="0"/>
              </a:rPr>
              <a:t>este</a:t>
            </a:r>
            <a:r>
              <a:rPr lang="en-US" sz="4200" dirty="0">
                <a:solidFill>
                  <a:srgbClr val="000000"/>
                </a:solidFill>
                <a:latin typeface="Calibri Light" panose="020F0302020204030204" pitchFamily="34" charset="0"/>
              </a:rPr>
              <a:t> ECHO important?</a:t>
            </a:r>
          </a:p>
          <a:p>
            <a:pPr>
              <a:lnSpc>
                <a:spcPts val="10199"/>
              </a:lnSpc>
            </a:pPr>
            <a:endParaRPr lang="en-US" sz="9999" dirty="0">
              <a:solidFill>
                <a:srgbClr val="000000"/>
              </a:solidFill>
              <a:latin typeface="Calibri Light" panose="020F0302020204030204" pitchFamily="34" charset="0"/>
            </a:endParaRPr>
          </a:p>
        </p:txBody>
      </p:sp>
      <p:sp>
        <p:nvSpPr>
          <p:cNvPr id="2" name="TextBox 5">
            <a:extLst>
              <a:ext uri="{FF2B5EF4-FFF2-40B4-BE49-F238E27FC236}">
                <a16:creationId xmlns:a16="http://schemas.microsoft.com/office/drawing/2014/main" xmlns="" id="{3DB655C7-C309-A3ED-BEE2-FD2D1A62EBB5}"/>
              </a:ext>
            </a:extLst>
          </p:cNvPr>
          <p:cNvSpPr txBox="1"/>
          <p:nvPr/>
        </p:nvSpPr>
        <p:spPr>
          <a:xfrm>
            <a:off x="10732014" y="6450047"/>
            <a:ext cx="7315200" cy="1384995"/>
          </a:xfrm>
          <a:prstGeom prst="rect">
            <a:avLst/>
          </a:prstGeom>
        </p:spPr>
        <p:txBody>
          <a:bodyPr wrap="square" lIns="0" tIns="0" rIns="0" bIns="0" rtlCol="0" anchor="t">
            <a:spAutoFit/>
          </a:bodyPr>
          <a:lstStyle/>
          <a:p>
            <a:r>
              <a:rPr lang="it-IT" sz="3000" dirty="0"/>
              <a:t>Solul este o resursă vitală, care susține viața </a:t>
            </a:r>
            <a:br>
              <a:rPr lang="it-IT" sz="3000" dirty="0"/>
            </a:br>
            <a:r>
              <a:rPr lang="it-IT" sz="3000" dirty="0"/>
              <a:t>pe Pământ, oferind suport agriculturii,</a:t>
            </a:r>
            <a:br>
              <a:rPr lang="it-IT" sz="3000" dirty="0"/>
            </a:br>
            <a:r>
              <a:rPr lang="it-IT" sz="3000" dirty="0"/>
              <a:t>pădurilor și diferitelor ecosisteme naturale.</a:t>
            </a:r>
            <a:endParaRPr lang="en-US" sz="3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43812"/>
        </a:solidFill>
        <a:effectLst/>
      </p:bgPr>
    </p:bg>
    <p:spTree>
      <p:nvGrpSpPr>
        <p:cNvPr id="1" name=""/>
        <p:cNvGrpSpPr/>
        <p:nvPr/>
      </p:nvGrpSpPr>
      <p:grpSpPr>
        <a:xfrm>
          <a:off x="0" y="0"/>
          <a:ext cx="0" cy="0"/>
          <a:chOff x="0" y="0"/>
          <a:chExt cx="0" cy="0"/>
        </a:xfrm>
      </p:grpSpPr>
      <p:sp>
        <p:nvSpPr>
          <p:cNvPr id="2" name="Freeform 2"/>
          <p:cNvSpPr/>
          <p:nvPr/>
        </p:nvSpPr>
        <p:spPr>
          <a:xfrm>
            <a:off x="2290397" y="3306914"/>
            <a:ext cx="4724400" cy="4709378"/>
          </a:xfrm>
          <a:custGeom>
            <a:avLst/>
            <a:gdLst/>
            <a:ahLst/>
            <a:cxnLst/>
            <a:rect l="l" t="t" r="r" b="b"/>
            <a:pathLst>
              <a:path w="8638210" h="8610744">
                <a:moveTo>
                  <a:pt x="0" y="0"/>
                </a:moveTo>
                <a:lnTo>
                  <a:pt x="8638210" y="0"/>
                </a:lnTo>
                <a:lnTo>
                  <a:pt x="8638210" y="8610744"/>
                </a:lnTo>
                <a:lnTo>
                  <a:pt x="0" y="8610744"/>
                </a:lnTo>
                <a:lnTo>
                  <a:pt x="0" y="0"/>
                </a:lnTo>
                <a:close/>
              </a:path>
            </a:pathLst>
          </a:custGeom>
          <a:blipFill>
            <a:blip r:embed="rId3">
              <a:duotone>
                <a:prstClr val="black"/>
                <a:srgbClr val="D9C3A5">
                  <a:tint val="50000"/>
                  <a:satMod val="180000"/>
                </a:srgbClr>
              </a:duotone>
              <a:extLst>
                <a:ext uri="{28A0092B-C50C-407E-A947-70E740481C1C}">
                  <a14:useLocalDpi xmlns:a14="http://schemas.microsoft.com/office/drawing/2010/main" val="0"/>
                </a:ext>
              </a:extLst>
            </a:blip>
            <a:stretch>
              <a:fillRect/>
            </a:stretch>
          </a:blipFill>
        </p:spPr>
        <p:txBody>
          <a:bodyPr/>
          <a:lstStyle/>
          <a:p>
            <a:endParaRPr lang="es-ES"/>
          </a:p>
        </p:txBody>
      </p:sp>
      <p:sp>
        <p:nvSpPr>
          <p:cNvPr id="3" name="TextBox 3"/>
          <p:cNvSpPr txBox="1"/>
          <p:nvPr/>
        </p:nvSpPr>
        <p:spPr>
          <a:xfrm>
            <a:off x="1028700" y="990600"/>
            <a:ext cx="16230600" cy="1560042"/>
          </a:xfrm>
          <a:prstGeom prst="rect">
            <a:avLst/>
          </a:prstGeom>
        </p:spPr>
        <p:txBody>
          <a:bodyPr lIns="0" tIns="0" rIns="0" bIns="0" rtlCol="0" anchor="t">
            <a:spAutoFit/>
          </a:bodyPr>
          <a:lstStyle/>
          <a:p>
            <a:pPr>
              <a:lnSpc>
                <a:spcPts val="12705"/>
              </a:lnSpc>
            </a:pPr>
            <a:endParaRPr lang="en-US" sz="10000" dirty="0">
              <a:solidFill>
                <a:schemeClr val="bg1"/>
              </a:solidFill>
              <a:latin typeface="Calibri Light" panose="020F0302020204030204" pitchFamily="34" charset="0"/>
            </a:endParaRPr>
          </a:p>
        </p:txBody>
      </p:sp>
      <p:grpSp>
        <p:nvGrpSpPr>
          <p:cNvPr id="5" name="Group 5"/>
          <p:cNvGrpSpPr/>
          <p:nvPr/>
        </p:nvGrpSpPr>
        <p:grpSpPr>
          <a:xfrm>
            <a:off x="-1356135" y="8713308"/>
            <a:ext cx="21228627" cy="2092728"/>
            <a:chOff x="0" y="0"/>
            <a:chExt cx="5591079" cy="551171"/>
          </a:xfrm>
        </p:grpSpPr>
        <p:sp>
          <p:nvSpPr>
            <p:cNvPr id="6" name="Freeform 6"/>
            <p:cNvSpPr/>
            <p:nvPr/>
          </p:nvSpPr>
          <p:spPr>
            <a:xfrm>
              <a:off x="0" y="0"/>
              <a:ext cx="5591079" cy="551171"/>
            </a:xfrm>
            <a:custGeom>
              <a:avLst/>
              <a:gdLst/>
              <a:ahLst/>
              <a:cxnLst/>
              <a:rect l="l" t="t" r="r" b="b"/>
              <a:pathLst>
                <a:path w="5591079" h="551171">
                  <a:moveTo>
                    <a:pt x="0" y="0"/>
                  </a:moveTo>
                  <a:lnTo>
                    <a:pt x="5591079" y="0"/>
                  </a:lnTo>
                  <a:lnTo>
                    <a:pt x="5591079" y="551171"/>
                  </a:lnTo>
                  <a:lnTo>
                    <a:pt x="0" y="551171"/>
                  </a:lnTo>
                  <a:close/>
                </a:path>
              </a:pathLst>
            </a:custGeom>
            <a:solidFill>
              <a:srgbClr val="23371F"/>
            </a:solidFill>
          </p:spPr>
          <p:txBody>
            <a:bodyPr/>
            <a:lstStyle/>
            <a:p>
              <a:endParaRPr lang="es-ES"/>
            </a:p>
          </p:txBody>
        </p:sp>
        <p:sp>
          <p:nvSpPr>
            <p:cNvPr id="7" name="TextBox 7"/>
            <p:cNvSpPr txBox="1"/>
            <p:nvPr/>
          </p:nvSpPr>
          <p:spPr>
            <a:xfrm>
              <a:off x="0" y="-76200"/>
              <a:ext cx="5591079" cy="627371"/>
            </a:xfrm>
            <a:prstGeom prst="rect">
              <a:avLst/>
            </a:prstGeom>
          </p:spPr>
          <p:txBody>
            <a:bodyPr lIns="50800" tIns="50800" rIns="50800" bIns="50800" rtlCol="0" anchor="ctr"/>
            <a:lstStyle/>
            <a:p>
              <a:pPr algn="ctr">
                <a:lnSpc>
                  <a:spcPts val="3500"/>
                </a:lnSpc>
              </a:pPr>
              <a:endParaRPr/>
            </a:p>
          </p:txBody>
        </p:sp>
      </p:grpSp>
      <p:sp>
        <p:nvSpPr>
          <p:cNvPr id="8" name="Freeform 8"/>
          <p:cNvSpPr/>
          <p:nvPr/>
        </p:nvSpPr>
        <p:spPr>
          <a:xfrm>
            <a:off x="573235" y="7967920"/>
            <a:ext cx="2420838" cy="1879335"/>
          </a:xfrm>
          <a:custGeom>
            <a:avLst/>
            <a:gdLst/>
            <a:ahLst/>
            <a:cxnLst/>
            <a:rect l="l" t="t" r="r" b="b"/>
            <a:pathLst>
              <a:path w="2420838" h="1879335">
                <a:moveTo>
                  <a:pt x="0" y="0"/>
                </a:moveTo>
                <a:lnTo>
                  <a:pt x="2420838" y="0"/>
                </a:lnTo>
                <a:lnTo>
                  <a:pt x="2420838" y="1879334"/>
                </a:lnTo>
                <a:lnTo>
                  <a:pt x="0" y="1879334"/>
                </a:lnTo>
                <a:lnTo>
                  <a:pt x="0" y="0"/>
                </a:lnTo>
                <a:close/>
              </a:path>
            </a:pathLst>
          </a:custGeom>
          <a:blipFill>
            <a:blip r:embed="rId4">
              <a:extLst>
                <a:ext uri="{28A0092B-C50C-407E-A947-70E740481C1C}">
                  <a14:useLocalDpi xmlns:a14="http://schemas.microsoft.com/office/drawing/2010/main" val="0"/>
                </a:ext>
              </a:extLst>
            </a:blip>
            <a:stretch>
              <a:fillRect/>
            </a:stretch>
          </a:blipFill>
        </p:spPr>
        <p:txBody>
          <a:bodyPr/>
          <a:lstStyle/>
          <a:p>
            <a:endParaRPr lang="es-ES"/>
          </a:p>
        </p:txBody>
      </p:sp>
      <p:sp>
        <p:nvSpPr>
          <p:cNvPr id="9" name="Freeform 9"/>
          <p:cNvSpPr/>
          <p:nvPr/>
        </p:nvSpPr>
        <p:spPr>
          <a:xfrm>
            <a:off x="12643199" y="9015839"/>
            <a:ext cx="2175350" cy="484922"/>
          </a:xfrm>
          <a:custGeom>
            <a:avLst/>
            <a:gdLst/>
            <a:ahLst/>
            <a:cxnLst/>
            <a:rect l="l" t="t" r="r" b="b"/>
            <a:pathLst>
              <a:path w="2175350" h="484922">
                <a:moveTo>
                  <a:pt x="0" y="0"/>
                </a:moveTo>
                <a:lnTo>
                  <a:pt x="2175351" y="0"/>
                </a:lnTo>
                <a:lnTo>
                  <a:pt x="2175351" y="484922"/>
                </a:lnTo>
                <a:lnTo>
                  <a:pt x="0" y="484922"/>
                </a:lnTo>
                <a:lnTo>
                  <a:pt x="0" y="0"/>
                </a:lnTo>
                <a:close/>
              </a:path>
            </a:pathLst>
          </a:custGeom>
          <a:blipFill>
            <a:blip r:embed="rId5" cstate="print">
              <a:extLst>
                <a:ext uri="{28A0092B-C50C-407E-A947-70E740481C1C}">
                  <a14:useLocalDpi xmlns:a14="http://schemas.microsoft.com/office/drawing/2010/main" val="0"/>
                </a:ext>
              </a:extLst>
            </a:blip>
            <a:stretch>
              <a:fillRect/>
            </a:stretch>
          </a:blipFill>
        </p:spPr>
        <p:txBody>
          <a:bodyPr/>
          <a:lstStyle/>
          <a:p>
            <a:endParaRPr lang="es-ES"/>
          </a:p>
        </p:txBody>
      </p:sp>
      <p:sp>
        <p:nvSpPr>
          <p:cNvPr id="10" name="Freeform 10"/>
          <p:cNvSpPr/>
          <p:nvPr/>
        </p:nvSpPr>
        <p:spPr>
          <a:xfrm>
            <a:off x="15203021" y="9052813"/>
            <a:ext cx="1393864" cy="410974"/>
          </a:xfrm>
          <a:custGeom>
            <a:avLst/>
            <a:gdLst/>
            <a:ahLst/>
            <a:cxnLst/>
            <a:rect l="l" t="t" r="r" b="b"/>
            <a:pathLst>
              <a:path w="1393864" h="410974">
                <a:moveTo>
                  <a:pt x="0" y="0"/>
                </a:moveTo>
                <a:lnTo>
                  <a:pt x="1393863" y="0"/>
                </a:lnTo>
                <a:lnTo>
                  <a:pt x="1393863" y="410974"/>
                </a:lnTo>
                <a:lnTo>
                  <a:pt x="0" y="410974"/>
                </a:lnTo>
                <a:lnTo>
                  <a:pt x="0" y="0"/>
                </a:lnTo>
                <a:close/>
              </a:path>
            </a:pathLst>
          </a:custGeom>
          <a:blipFill>
            <a:blip r:embed="rId6" cstate="print">
              <a:extLst>
                <a:ext uri="{28A0092B-C50C-407E-A947-70E740481C1C}">
                  <a14:useLocalDpi xmlns:a14="http://schemas.microsoft.com/office/drawing/2010/main" val="0"/>
                </a:ext>
              </a:extLst>
            </a:blip>
            <a:stretch>
              <a:fillRect/>
            </a:stretch>
          </a:blipFill>
        </p:spPr>
        <p:txBody>
          <a:bodyPr/>
          <a:lstStyle/>
          <a:p>
            <a:endParaRPr lang="es-ES"/>
          </a:p>
        </p:txBody>
      </p:sp>
      <p:sp>
        <p:nvSpPr>
          <p:cNvPr id="11" name="Freeform 11"/>
          <p:cNvSpPr/>
          <p:nvPr/>
        </p:nvSpPr>
        <p:spPr>
          <a:xfrm>
            <a:off x="2994073" y="8944201"/>
            <a:ext cx="3709227" cy="734541"/>
          </a:xfrm>
          <a:custGeom>
            <a:avLst/>
            <a:gdLst/>
            <a:ahLst/>
            <a:cxnLst/>
            <a:rect l="l" t="t" r="r" b="b"/>
            <a:pathLst>
              <a:path w="3709227" h="734541">
                <a:moveTo>
                  <a:pt x="0" y="0"/>
                </a:moveTo>
                <a:lnTo>
                  <a:pt x="3709227" y="0"/>
                </a:lnTo>
                <a:lnTo>
                  <a:pt x="3709227" y="734540"/>
                </a:lnTo>
                <a:lnTo>
                  <a:pt x="0" y="734540"/>
                </a:lnTo>
                <a:lnTo>
                  <a:pt x="0" y="0"/>
                </a:lnTo>
                <a:close/>
              </a:path>
            </a:pathLst>
          </a:custGeom>
          <a:blipFill>
            <a:blip r:embed="rId7" cstate="print">
              <a:extLst>
                <a:ext uri="{28A0092B-C50C-407E-A947-70E740481C1C}">
                  <a14:useLocalDpi xmlns:a14="http://schemas.microsoft.com/office/drawing/2010/main" val="0"/>
                </a:ext>
              </a:extLst>
            </a:blip>
            <a:stretch>
              <a:fillRect/>
            </a:stretch>
          </a:blipFill>
        </p:spPr>
        <p:txBody>
          <a:bodyPr/>
          <a:lstStyle/>
          <a:p>
            <a:endParaRPr lang="es-ES"/>
          </a:p>
        </p:txBody>
      </p:sp>
      <p:sp>
        <p:nvSpPr>
          <p:cNvPr id="12" name="TextBox 12"/>
          <p:cNvSpPr txBox="1"/>
          <p:nvPr/>
        </p:nvSpPr>
        <p:spPr>
          <a:xfrm>
            <a:off x="839336" y="9671492"/>
            <a:ext cx="16837686" cy="320040"/>
          </a:xfrm>
          <a:prstGeom prst="rect">
            <a:avLst/>
          </a:prstGeom>
        </p:spPr>
        <p:txBody>
          <a:bodyPr lIns="0" tIns="0" rIns="0" bIns="0" rtlCol="0" anchor="t">
            <a:spAutoFit/>
          </a:bodyPr>
          <a:lstStyle/>
          <a:p>
            <a:pPr algn="just">
              <a:lnSpc>
                <a:spcPts val="1260"/>
              </a:lnSpc>
            </a:pPr>
            <a:r>
              <a:rPr lang="en-US" sz="900">
                <a:solidFill>
                  <a:srgbClr val="C1DEAC"/>
                </a:solidFill>
                <a:latin typeface="Calibri (MS)"/>
              </a:rPr>
              <a:t>Funded by the European Union under GA no. 101112869 – ECHO and co-funded by UK Research and Innovation (UKRI). Views and opinions expressed are however those of the author(s) only and do not necessarily reflect those of the European Union, UKRI, or the European Research Executive Agency (REA). Neither the European Union, UKRI nor the REA can be held responsible for them.</a:t>
            </a:r>
          </a:p>
        </p:txBody>
      </p:sp>
      <p:sp>
        <p:nvSpPr>
          <p:cNvPr id="13" name="Freeform 2">
            <a:extLst>
              <a:ext uri="{FF2B5EF4-FFF2-40B4-BE49-F238E27FC236}">
                <a16:creationId xmlns:a16="http://schemas.microsoft.com/office/drawing/2014/main" xmlns="" id="{D58A6682-C4A3-4B4C-6D60-1552976C2692}"/>
              </a:ext>
            </a:extLst>
          </p:cNvPr>
          <p:cNvSpPr/>
          <p:nvPr/>
        </p:nvSpPr>
        <p:spPr>
          <a:xfrm>
            <a:off x="6400800" y="3633949"/>
            <a:ext cx="5350414" cy="5333401"/>
          </a:xfrm>
          <a:custGeom>
            <a:avLst/>
            <a:gdLst/>
            <a:ahLst/>
            <a:cxnLst/>
            <a:rect l="l" t="t" r="r" b="b"/>
            <a:pathLst>
              <a:path w="8638210" h="8610744">
                <a:moveTo>
                  <a:pt x="0" y="0"/>
                </a:moveTo>
                <a:lnTo>
                  <a:pt x="8638210" y="0"/>
                </a:lnTo>
                <a:lnTo>
                  <a:pt x="8638210" y="8610744"/>
                </a:lnTo>
                <a:lnTo>
                  <a:pt x="0" y="8610744"/>
                </a:lnTo>
                <a:lnTo>
                  <a:pt x="0" y="0"/>
                </a:lnTo>
                <a:close/>
              </a:path>
            </a:pathLst>
          </a:custGeom>
          <a:blipFill>
            <a:blip r:embed="rId8">
              <a:duotone>
                <a:prstClr val="black"/>
                <a:srgbClr val="008000">
                  <a:tint val="45000"/>
                  <a:satMod val="400000"/>
                </a:srgbClr>
              </a:duotone>
              <a:extLst>
                <a:ext uri="{BEBA8EAE-BF5A-486C-A8C5-ECC9F3942E4B}">
                  <a14:imgProps xmlns:a14="http://schemas.microsoft.com/office/drawing/2010/main">
                    <a14:imgLayer r:embed="rId9">
                      <a14:imgEffect>
                        <a14:brightnessContrast bright="-20000" contrast="-20000"/>
                      </a14:imgEffect>
                    </a14:imgLayer>
                  </a14:imgProps>
                </a:ext>
                <a:ext uri="{28A0092B-C50C-407E-A947-70E740481C1C}">
                  <a14:useLocalDpi xmlns:a14="http://schemas.microsoft.com/office/drawing/2010/main" val="0"/>
                </a:ext>
              </a:extLst>
            </a:blip>
            <a:stretch>
              <a:fillRect/>
            </a:stretch>
          </a:blipFill>
        </p:spPr>
        <p:txBody>
          <a:bodyPr/>
          <a:lstStyle/>
          <a:p>
            <a:endParaRPr lang="es-ES"/>
          </a:p>
        </p:txBody>
      </p:sp>
      <p:sp>
        <p:nvSpPr>
          <p:cNvPr id="14" name="Freeform 2">
            <a:extLst>
              <a:ext uri="{FF2B5EF4-FFF2-40B4-BE49-F238E27FC236}">
                <a16:creationId xmlns:a16="http://schemas.microsoft.com/office/drawing/2014/main" xmlns="" id="{830FEB5E-D2D2-9D17-DC60-5976D3BC4D5A}"/>
              </a:ext>
            </a:extLst>
          </p:cNvPr>
          <p:cNvSpPr/>
          <p:nvPr/>
        </p:nvSpPr>
        <p:spPr>
          <a:xfrm>
            <a:off x="11188809" y="3306914"/>
            <a:ext cx="4724400" cy="4709378"/>
          </a:xfrm>
          <a:custGeom>
            <a:avLst/>
            <a:gdLst/>
            <a:ahLst/>
            <a:cxnLst/>
            <a:rect l="l" t="t" r="r" b="b"/>
            <a:pathLst>
              <a:path w="8638210" h="8610744">
                <a:moveTo>
                  <a:pt x="0" y="0"/>
                </a:moveTo>
                <a:lnTo>
                  <a:pt x="8638210" y="0"/>
                </a:lnTo>
                <a:lnTo>
                  <a:pt x="8638210" y="8610744"/>
                </a:lnTo>
                <a:lnTo>
                  <a:pt x="0" y="8610744"/>
                </a:lnTo>
                <a:lnTo>
                  <a:pt x="0" y="0"/>
                </a:lnTo>
                <a:close/>
              </a:path>
            </a:pathLst>
          </a:custGeom>
          <a:blipFill>
            <a:blip r:embed="rId3">
              <a:duotone>
                <a:prstClr val="black"/>
                <a:schemeClr val="accent3">
                  <a:lumMod val="60000"/>
                  <a:lumOff val="40000"/>
                  <a:tint val="45000"/>
                  <a:satMod val="400000"/>
                </a:schemeClr>
              </a:duotone>
              <a:extLst>
                <a:ext uri="{28A0092B-C50C-407E-A947-70E740481C1C}">
                  <a14:useLocalDpi xmlns:a14="http://schemas.microsoft.com/office/drawing/2010/main" val="0"/>
                </a:ext>
              </a:extLst>
            </a:blip>
            <a:stretch>
              <a:fillRect/>
            </a:stretch>
          </a:blipFill>
        </p:spPr>
        <p:txBody>
          <a:bodyPr/>
          <a:lstStyle/>
          <a:p>
            <a:endParaRPr lang="es-ES"/>
          </a:p>
        </p:txBody>
      </p:sp>
      <p:sp>
        <p:nvSpPr>
          <p:cNvPr id="15" name="CuadroTexto 14">
            <a:extLst>
              <a:ext uri="{FF2B5EF4-FFF2-40B4-BE49-F238E27FC236}">
                <a16:creationId xmlns:a16="http://schemas.microsoft.com/office/drawing/2014/main" xmlns="" id="{9C110919-873D-DA43-582F-5141DC873C6C}"/>
              </a:ext>
            </a:extLst>
          </p:cNvPr>
          <p:cNvSpPr txBox="1"/>
          <p:nvPr/>
        </p:nvSpPr>
        <p:spPr>
          <a:xfrm>
            <a:off x="1070409" y="2941230"/>
            <a:ext cx="15160191" cy="482440"/>
          </a:xfrm>
          <a:prstGeom prst="rect">
            <a:avLst/>
          </a:prstGeom>
        </p:spPr>
        <p:txBody>
          <a:bodyPr wrap="square" lIns="0" tIns="0" rIns="0" bIns="0" rtlCol="0" anchor="t">
            <a:spAutoFit/>
          </a:bodyPr>
          <a:lstStyle>
            <a:defPPr>
              <a:defRPr lang="en-US"/>
            </a:defPPr>
            <a:lvl1pPr algn="just">
              <a:lnSpc>
                <a:spcPts val="3500"/>
              </a:lnSpc>
              <a:defRPr sz="2500">
                <a:latin typeface="Calibri (MS)"/>
              </a:defRPr>
            </a:lvl1pPr>
          </a:lstStyle>
          <a:p>
            <a:r>
              <a:rPr lang="ro-RO" sz="4400" dirty="0">
                <a:solidFill>
                  <a:schemeClr val="bg1"/>
                </a:solidFill>
                <a:latin typeface="Calibri Light" panose="020F0302020204030204" pitchFamily="34" charset="0"/>
              </a:rPr>
              <a:t>Centrare pe cetățeni: IMPLICARE, CAPACITARE, ABILITARE</a:t>
            </a:r>
            <a:endParaRPr lang="es-ES" dirty="0">
              <a:solidFill>
                <a:schemeClr val="bg1"/>
              </a:solidFill>
            </a:endParaRPr>
          </a:p>
        </p:txBody>
      </p:sp>
      <p:sp>
        <p:nvSpPr>
          <p:cNvPr id="16" name="CuadroTexto 15">
            <a:extLst>
              <a:ext uri="{FF2B5EF4-FFF2-40B4-BE49-F238E27FC236}">
                <a16:creationId xmlns:a16="http://schemas.microsoft.com/office/drawing/2014/main" xmlns="" id="{406E8DF1-3C60-2253-28EB-8581A36DCB49}"/>
              </a:ext>
            </a:extLst>
          </p:cNvPr>
          <p:cNvSpPr txBox="1"/>
          <p:nvPr/>
        </p:nvSpPr>
        <p:spPr>
          <a:xfrm>
            <a:off x="3251104" y="6584959"/>
            <a:ext cx="2801839" cy="769441"/>
          </a:xfrm>
          <a:prstGeom prst="rect">
            <a:avLst/>
          </a:prstGeom>
          <a:noFill/>
        </p:spPr>
        <p:txBody>
          <a:bodyPr wrap="square" rtlCol="0">
            <a:spAutoFit/>
          </a:bodyPr>
          <a:lstStyle/>
          <a:p>
            <a:pPr algn="ctr"/>
            <a:r>
              <a:rPr lang="es-ES" sz="4400" dirty="0">
                <a:latin typeface="Calibri" panose="020F0502020204030204" pitchFamily="34" charset="0"/>
              </a:rPr>
              <a:t>ENGAGE</a:t>
            </a:r>
          </a:p>
        </p:txBody>
      </p:sp>
      <p:sp>
        <p:nvSpPr>
          <p:cNvPr id="17" name="CuadroTexto 16">
            <a:extLst>
              <a:ext uri="{FF2B5EF4-FFF2-40B4-BE49-F238E27FC236}">
                <a16:creationId xmlns:a16="http://schemas.microsoft.com/office/drawing/2014/main" xmlns="" id="{7573E3E8-592B-898E-D620-37B82A89AFB0}"/>
              </a:ext>
            </a:extLst>
          </p:cNvPr>
          <p:cNvSpPr txBox="1"/>
          <p:nvPr/>
        </p:nvSpPr>
        <p:spPr>
          <a:xfrm>
            <a:off x="7598887" y="7296713"/>
            <a:ext cx="2916713" cy="769441"/>
          </a:xfrm>
          <a:prstGeom prst="rect">
            <a:avLst/>
          </a:prstGeom>
          <a:noFill/>
        </p:spPr>
        <p:txBody>
          <a:bodyPr wrap="square" rtlCol="0">
            <a:spAutoFit/>
          </a:bodyPr>
          <a:lstStyle>
            <a:defPPr>
              <a:defRPr lang="en-US"/>
            </a:defPPr>
            <a:lvl1pPr algn="ctr">
              <a:defRPr sz="4400">
                <a:latin typeface="Gill Sans MT" panose="020B0502020104020203" pitchFamily="34" charset="0"/>
              </a:defRPr>
            </a:lvl1pPr>
          </a:lstStyle>
          <a:p>
            <a:r>
              <a:rPr lang="es-ES" dirty="0">
                <a:latin typeface="Calibri" panose="020F0502020204030204" pitchFamily="34" charset="0"/>
              </a:rPr>
              <a:t>EMPOWER</a:t>
            </a:r>
          </a:p>
        </p:txBody>
      </p:sp>
      <p:sp>
        <p:nvSpPr>
          <p:cNvPr id="18" name="CuadroTexto 17">
            <a:extLst>
              <a:ext uri="{FF2B5EF4-FFF2-40B4-BE49-F238E27FC236}">
                <a16:creationId xmlns:a16="http://schemas.microsoft.com/office/drawing/2014/main" xmlns="" id="{1D844254-25C3-3701-4A58-6EA732D871AD}"/>
              </a:ext>
            </a:extLst>
          </p:cNvPr>
          <p:cNvSpPr txBox="1"/>
          <p:nvPr/>
        </p:nvSpPr>
        <p:spPr>
          <a:xfrm>
            <a:off x="12150663" y="6584957"/>
            <a:ext cx="2801839" cy="769441"/>
          </a:xfrm>
          <a:prstGeom prst="rect">
            <a:avLst/>
          </a:prstGeom>
          <a:noFill/>
        </p:spPr>
        <p:txBody>
          <a:bodyPr wrap="square" rtlCol="0">
            <a:spAutoFit/>
          </a:bodyPr>
          <a:lstStyle/>
          <a:p>
            <a:pPr algn="ctr"/>
            <a:r>
              <a:rPr lang="es-ES" sz="4400" dirty="0">
                <a:latin typeface="Calibri" panose="020F0502020204030204" pitchFamily="34" charset="0"/>
              </a:rPr>
              <a:t>ENABLE</a:t>
            </a:r>
          </a:p>
        </p:txBody>
      </p:sp>
      <p:sp>
        <p:nvSpPr>
          <p:cNvPr id="27" name="TextBox 6">
            <a:extLst>
              <a:ext uri="{FF2B5EF4-FFF2-40B4-BE49-F238E27FC236}">
                <a16:creationId xmlns:a16="http://schemas.microsoft.com/office/drawing/2014/main" xmlns="" id="{92B9C72E-ADDE-AEEB-C2C3-23491613C4E6}"/>
              </a:ext>
            </a:extLst>
          </p:cNvPr>
          <p:cNvSpPr txBox="1"/>
          <p:nvPr/>
        </p:nvSpPr>
        <p:spPr>
          <a:xfrm>
            <a:off x="1028700" y="1009650"/>
            <a:ext cx="16192500" cy="1308050"/>
          </a:xfrm>
          <a:prstGeom prst="rect">
            <a:avLst/>
          </a:prstGeom>
        </p:spPr>
        <p:txBody>
          <a:bodyPr wrap="square" lIns="0" tIns="0" rIns="0" bIns="0" rtlCol="0" anchor="t">
            <a:spAutoFit/>
          </a:bodyPr>
          <a:lstStyle/>
          <a:p>
            <a:pPr>
              <a:lnSpc>
                <a:spcPts val="10199"/>
              </a:lnSpc>
            </a:pPr>
            <a:r>
              <a:rPr lang="en-US" sz="9999" dirty="0">
                <a:solidFill>
                  <a:schemeClr val="bg1"/>
                </a:solidFill>
                <a:latin typeface="Calibri Light" panose="020F0302020204030204" pitchFamily="34" charset="0"/>
              </a:rPr>
              <a:t>Citizen-Science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8F7EC"/>
        </a:solidFill>
        <a:effectLst/>
      </p:bgPr>
    </p:bg>
    <p:spTree>
      <p:nvGrpSpPr>
        <p:cNvPr id="1" name=""/>
        <p:cNvGrpSpPr/>
        <p:nvPr/>
      </p:nvGrpSpPr>
      <p:grpSpPr>
        <a:xfrm>
          <a:off x="0" y="0"/>
          <a:ext cx="0" cy="0"/>
          <a:chOff x="0" y="0"/>
          <a:chExt cx="0" cy="0"/>
        </a:xfrm>
      </p:grpSpPr>
      <p:sp>
        <p:nvSpPr>
          <p:cNvPr id="27" name="Freeform 27"/>
          <p:cNvSpPr/>
          <p:nvPr/>
        </p:nvSpPr>
        <p:spPr>
          <a:xfrm rot="-10733843">
            <a:off x="12474333" y="-2222632"/>
            <a:ext cx="4784967" cy="3714646"/>
          </a:xfrm>
          <a:custGeom>
            <a:avLst/>
            <a:gdLst/>
            <a:ahLst/>
            <a:cxnLst/>
            <a:rect l="l" t="t" r="r" b="b"/>
            <a:pathLst>
              <a:path w="4784967" h="3714646">
                <a:moveTo>
                  <a:pt x="0" y="0"/>
                </a:moveTo>
                <a:lnTo>
                  <a:pt x="4784967" y="0"/>
                </a:lnTo>
                <a:lnTo>
                  <a:pt x="4784967" y="3714645"/>
                </a:lnTo>
                <a:lnTo>
                  <a:pt x="0" y="3714645"/>
                </a:lnTo>
                <a:lnTo>
                  <a:pt x="0" y="0"/>
                </a:lnTo>
                <a:close/>
              </a:path>
            </a:pathLst>
          </a:custGeom>
          <a:blipFill>
            <a:blip r:embed="rId2">
              <a:extLst>
                <a:ext uri="{28A0092B-C50C-407E-A947-70E740481C1C}">
                  <a14:useLocalDpi xmlns:a14="http://schemas.microsoft.com/office/drawing/2010/main" val="0"/>
                </a:ext>
              </a:extLst>
            </a:blip>
            <a:stretch>
              <a:fillRect/>
            </a:stretch>
          </a:blipFill>
        </p:spPr>
        <p:txBody>
          <a:bodyPr/>
          <a:lstStyle/>
          <a:p>
            <a:endParaRPr lang="es-ES"/>
          </a:p>
        </p:txBody>
      </p:sp>
      <p:grpSp>
        <p:nvGrpSpPr>
          <p:cNvPr id="36" name="Group 36"/>
          <p:cNvGrpSpPr/>
          <p:nvPr/>
        </p:nvGrpSpPr>
        <p:grpSpPr>
          <a:xfrm>
            <a:off x="-1356135" y="8713308"/>
            <a:ext cx="21228627" cy="2092728"/>
            <a:chOff x="0" y="0"/>
            <a:chExt cx="5591079" cy="551171"/>
          </a:xfrm>
        </p:grpSpPr>
        <p:sp>
          <p:nvSpPr>
            <p:cNvPr id="37" name="Freeform 37"/>
            <p:cNvSpPr/>
            <p:nvPr/>
          </p:nvSpPr>
          <p:spPr>
            <a:xfrm>
              <a:off x="0" y="0"/>
              <a:ext cx="5591079" cy="551171"/>
            </a:xfrm>
            <a:custGeom>
              <a:avLst/>
              <a:gdLst/>
              <a:ahLst/>
              <a:cxnLst/>
              <a:rect l="l" t="t" r="r" b="b"/>
              <a:pathLst>
                <a:path w="5591079" h="551171">
                  <a:moveTo>
                    <a:pt x="0" y="0"/>
                  </a:moveTo>
                  <a:lnTo>
                    <a:pt x="5591079" y="0"/>
                  </a:lnTo>
                  <a:lnTo>
                    <a:pt x="5591079" y="551171"/>
                  </a:lnTo>
                  <a:lnTo>
                    <a:pt x="0" y="551171"/>
                  </a:lnTo>
                  <a:close/>
                </a:path>
              </a:pathLst>
            </a:custGeom>
            <a:solidFill>
              <a:srgbClr val="23371F"/>
            </a:solidFill>
          </p:spPr>
          <p:txBody>
            <a:bodyPr/>
            <a:lstStyle/>
            <a:p>
              <a:endParaRPr lang="es-ES"/>
            </a:p>
          </p:txBody>
        </p:sp>
        <p:sp>
          <p:nvSpPr>
            <p:cNvPr id="38" name="TextBox 38"/>
            <p:cNvSpPr txBox="1"/>
            <p:nvPr/>
          </p:nvSpPr>
          <p:spPr>
            <a:xfrm>
              <a:off x="0" y="-76200"/>
              <a:ext cx="5591079" cy="627371"/>
            </a:xfrm>
            <a:prstGeom prst="rect">
              <a:avLst/>
            </a:prstGeom>
          </p:spPr>
          <p:txBody>
            <a:bodyPr lIns="50800" tIns="50800" rIns="50800" bIns="50800" rtlCol="0" anchor="ctr"/>
            <a:lstStyle/>
            <a:p>
              <a:pPr algn="ctr">
                <a:lnSpc>
                  <a:spcPts val="3500"/>
                </a:lnSpc>
              </a:pPr>
              <a:endParaRPr/>
            </a:p>
          </p:txBody>
        </p:sp>
      </p:grpSp>
      <p:sp>
        <p:nvSpPr>
          <p:cNvPr id="39" name="Freeform 39"/>
          <p:cNvSpPr/>
          <p:nvPr/>
        </p:nvSpPr>
        <p:spPr>
          <a:xfrm>
            <a:off x="573235" y="7967920"/>
            <a:ext cx="2420838" cy="1879335"/>
          </a:xfrm>
          <a:custGeom>
            <a:avLst/>
            <a:gdLst/>
            <a:ahLst/>
            <a:cxnLst/>
            <a:rect l="l" t="t" r="r" b="b"/>
            <a:pathLst>
              <a:path w="2420838" h="1879335">
                <a:moveTo>
                  <a:pt x="0" y="0"/>
                </a:moveTo>
                <a:lnTo>
                  <a:pt x="2420838" y="0"/>
                </a:lnTo>
                <a:lnTo>
                  <a:pt x="2420838" y="1879334"/>
                </a:lnTo>
                <a:lnTo>
                  <a:pt x="0" y="1879334"/>
                </a:lnTo>
                <a:lnTo>
                  <a:pt x="0" y="0"/>
                </a:lnTo>
                <a:close/>
              </a:path>
            </a:pathLst>
          </a:custGeom>
          <a:blipFill>
            <a:blip r:embed="rId2">
              <a:extLst>
                <a:ext uri="{28A0092B-C50C-407E-A947-70E740481C1C}">
                  <a14:useLocalDpi xmlns:a14="http://schemas.microsoft.com/office/drawing/2010/main" val="0"/>
                </a:ext>
              </a:extLst>
            </a:blip>
            <a:stretch>
              <a:fillRect/>
            </a:stretch>
          </a:blipFill>
        </p:spPr>
        <p:txBody>
          <a:bodyPr/>
          <a:lstStyle/>
          <a:p>
            <a:endParaRPr lang="es-ES"/>
          </a:p>
        </p:txBody>
      </p:sp>
      <p:sp>
        <p:nvSpPr>
          <p:cNvPr id="40" name="Freeform 40"/>
          <p:cNvSpPr/>
          <p:nvPr/>
        </p:nvSpPr>
        <p:spPr>
          <a:xfrm>
            <a:off x="12643199" y="9015839"/>
            <a:ext cx="2175350" cy="484922"/>
          </a:xfrm>
          <a:custGeom>
            <a:avLst/>
            <a:gdLst/>
            <a:ahLst/>
            <a:cxnLst/>
            <a:rect l="l" t="t" r="r" b="b"/>
            <a:pathLst>
              <a:path w="2175350" h="484922">
                <a:moveTo>
                  <a:pt x="0" y="0"/>
                </a:moveTo>
                <a:lnTo>
                  <a:pt x="2175351" y="0"/>
                </a:lnTo>
                <a:lnTo>
                  <a:pt x="2175351" y="484922"/>
                </a:lnTo>
                <a:lnTo>
                  <a:pt x="0" y="484922"/>
                </a:lnTo>
                <a:lnTo>
                  <a:pt x="0" y="0"/>
                </a:lnTo>
                <a:close/>
              </a:path>
            </a:pathLst>
          </a:custGeom>
          <a:blipFill>
            <a:blip r:embed="rId3" cstate="print">
              <a:extLst>
                <a:ext uri="{28A0092B-C50C-407E-A947-70E740481C1C}">
                  <a14:useLocalDpi xmlns:a14="http://schemas.microsoft.com/office/drawing/2010/main" val="0"/>
                </a:ext>
              </a:extLst>
            </a:blip>
            <a:stretch>
              <a:fillRect/>
            </a:stretch>
          </a:blipFill>
        </p:spPr>
        <p:txBody>
          <a:bodyPr/>
          <a:lstStyle/>
          <a:p>
            <a:endParaRPr lang="es-ES"/>
          </a:p>
        </p:txBody>
      </p:sp>
      <p:sp>
        <p:nvSpPr>
          <p:cNvPr id="41" name="Freeform 41"/>
          <p:cNvSpPr/>
          <p:nvPr/>
        </p:nvSpPr>
        <p:spPr>
          <a:xfrm>
            <a:off x="15203021" y="9052813"/>
            <a:ext cx="1393864" cy="410974"/>
          </a:xfrm>
          <a:custGeom>
            <a:avLst/>
            <a:gdLst/>
            <a:ahLst/>
            <a:cxnLst/>
            <a:rect l="l" t="t" r="r" b="b"/>
            <a:pathLst>
              <a:path w="1393864" h="410974">
                <a:moveTo>
                  <a:pt x="0" y="0"/>
                </a:moveTo>
                <a:lnTo>
                  <a:pt x="1393863" y="0"/>
                </a:lnTo>
                <a:lnTo>
                  <a:pt x="1393863" y="410974"/>
                </a:lnTo>
                <a:lnTo>
                  <a:pt x="0" y="410974"/>
                </a:lnTo>
                <a:lnTo>
                  <a:pt x="0" y="0"/>
                </a:lnTo>
                <a:close/>
              </a:path>
            </a:pathLst>
          </a:custGeom>
          <a:blipFill>
            <a:blip r:embed="rId4" cstate="print">
              <a:extLst>
                <a:ext uri="{28A0092B-C50C-407E-A947-70E740481C1C}">
                  <a14:useLocalDpi xmlns:a14="http://schemas.microsoft.com/office/drawing/2010/main" val="0"/>
                </a:ext>
              </a:extLst>
            </a:blip>
            <a:stretch>
              <a:fillRect/>
            </a:stretch>
          </a:blipFill>
        </p:spPr>
        <p:txBody>
          <a:bodyPr/>
          <a:lstStyle/>
          <a:p>
            <a:endParaRPr lang="es-ES"/>
          </a:p>
        </p:txBody>
      </p:sp>
      <p:sp>
        <p:nvSpPr>
          <p:cNvPr id="42" name="Freeform 42"/>
          <p:cNvSpPr/>
          <p:nvPr/>
        </p:nvSpPr>
        <p:spPr>
          <a:xfrm>
            <a:off x="2994073" y="8944201"/>
            <a:ext cx="3709227" cy="734541"/>
          </a:xfrm>
          <a:custGeom>
            <a:avLst/>
            <a:gdLst/>
            <a:ahLst/>
            <a:cxnLst/>
            <a:rect l="l" t="t" r="r" b="b"/>
            <a:pathLst>
              <a:path w="3709227" h="734541">
                <a:moveTo>
                  <a:pt x="0" y="0"/>
                </a:moveTo>
                <a:lnTo>
                  <a:pt x="3709227" y="0"/>
                </a:lnTo>
                <a:lnTo>
                  <a:pt x="3709227" y="734540"/>
                </a:lnTo>
                <a:lnTo>
                  <a:pt x="0" y="734540"/>
                </a:lnTo>
                <a:lnTo>
                  <a:pt x="0" y="0"/>
                </a:lnTo>
                <a:close/>
              </a:path>
            </a:pathLst>
          </a:custGeom>
          <a:blipFill>
            <a:blip r:embed="rId5" cstate="print">
              <a:extLst>
                <a:ext uri="{28A0092B-C50C-407E-A947-70E740481C1C}">
                  <a14:useLocalDpi xmlns:a14="http://schemas.microsoft.com/office/drawing/2010/main" val="0"/>
                </a:ext>
              </a:extLst>
            </a:blip>
            <a:stretch>
              <a:fillRect/>
            </a:stretch>
          </a:blipFill>
        </p:spPr>
        <p:txBody>
          <a:bodyPr/>
          <a:lstStyle/>
          <a:p>
            <a:endParaRPr lang="es-ES"/>
          </a:p>
        </p:txBody>
      </p:sp>
      <p:sp>
        <p:nvSpPr>
          <p:cNvPr id="43" name="TextBox 43"/>
          <p:cNvSpPr txBox="1"/>
          <p:nvPr/>
        </p:nvSpPr>
        <p:spPr>
          <a:xfrm>
            <a:off x="839336" y="9671492"/>
            <a:ext cx="16837686" cy="320040"/>
          </a:xfrm>
          <a:prstGeom prst="rect">
            <a:avLst/>
          </a:prstGeom>
        </p:spPr>
        <p:txBody>
          <a:bodyPr lIns="0" tIns="0" rIns="0" bIns="0" rtlCol="0" anchor="t">
            <a:spAutoFit/>
          </a:bodyPr>
          <a:lstStyle/>
          <a:p>
            <a:pPr algn="just">
              <a:lnSpc>
                <a:spcPts val="1260"/>
              </a:lnSpc>
            </a:pPr>
            <a:r>
              <a:rPr lang="en-US" sz="900">
                <a:solidFill>
                  <a:srgbClr val="C1DEAC"/>
                </a:solidFill>
                <a:latin typeface="Calibri (MS)"/>
              </a:rPr>
              <a:t>Funded by the European Union under GA no. 101112869 – ECHO and co-funded by UK Research and Innovation (UKRI). Views and opinions expressed are however those of the author(s) only and do not necessarily reflect those of the European Union, UKRI, or the European Research Executive Agency (REA). Neither the European Union, UKRI nor the REA can be held responsible for them.</a:t>
            </a:r>
          </a:p>
        </p:txBody>
      </p:sp>
      <p:sp>
        <p:nvSpPr>
          <p:cNvPr id="3" name="TextBox 2">
            <a:extLst>
              <a:ext uri="{FF2B5EF4-FFF2-40B4-BE49-F238E27FC236}">
                <a16:creationId xmlns:a16="http://schemas.microsoft.com/office/drawing/2014/main" xmlns="" id="{7FFA0150-A8C5-4E87-D6E5-91AEE4E8D134}"/>
              </a:ext>
            </a:extLst>
          </p:cNvPr>
          <p:cNvSpPr txBox="1"/>
          <p:nvPr/>
        </p:nvSpPr>
        <p:spPr>
          <a:xfrm>
            <a:off x="1028700" y="1076325"/>
            <a:ext cx="14667691" cy="1219116"/>
          </a:xfrm>
          <a:prstGeom prst="rect">
            <a:avLst/>
          </a:prstGeom>
        </p:spPr>
        <p:txBody>
          <a:bodyPr lIns="0" tIns="0" rIns="0" bIns="0" rtlCol="0" anchor="t">
            <a:spAutoFit/>
          </a:bodyPr>
          <a:lstStyle/>
          <a:p>
            <a:r>
              <a:rPr sz="4000"/>
              <a:t>Ambasadorii ECHO</a:t>
            </a:r>
          </a:p>
        </p:txBody>
      </p:sp>
      <p:sp>
        <p:nvSpPr>
          <p:cNvPr id="6" name="CuadroTexto 5">
            <a:extLst>
              <a:ext uri="{FF2B5EF4-FFF2-40B4-BE49-F238E27FC236}">
                <a16:creationId xmlns:a16="http://schemas.microsoft.com/office/drawing/2014/main" xmlns="" id="{F48F27B2-7E18-2DA8-7A5D-90CF3C6897A2}"/>
              </a:ext>
            </a:extLst>
          </p:cNvPr>
          <p:cNvSpPr txBox="1"/>
          <p:nvPr/>
        </p:nvSpPr>
        <p:spPr>
          <a:xfrm>
            <a:off x="3810000" y="3413522"/>
            <a:ext cx="14182850" cy="4161460"/>
          </a:xfrm>
          <a:prstGeom prst="rect">
            <a:avLst/>
          </a:prstGeom>
          <a:noFill/>
        </p:spPr>
        <p:txBody>
          <a:bodyPr wrap="square">
            <a:spAutoFit/>
          </a:bodyPr>
          <a:lstStyle/>
          <a:p>
            <a:pPr>
              <a:lnSpc>
                <a:spcPct val="150000"/>
              </a:lnSpc>
            </a:pPr>
            <a:r>
              <a:rPr lang="es-ES" sz="3600" b="1" dirty="0" err="1"/>
              <a:t>Proiect</a:t>
            </a:r>
            <a:r>
              <a:rPr lang="ro-RO" sz="3600" b="1" dirty="0" err="1"/>
              <a:t>ează</a:t>
            </a:r>
            <a:r>
              <a:rPr lang="es-ES" sz="3600" b="1" dirty="0"/>
              <a:t> </a:t>
            </a:r>
            <a:r>
              <a:rPr lang="es-ES" sz="3600" b="1" dirty="0" err="1"/>
              <a:t>inițiativele</a:t>
            </a:r>
            <a:r>
              <a:rPr lang="es-ES" sz="3600" b="1" dirty="0"/>
              <a:t> </a:t>
            </a:r>
            <a:r>
              <a:rPr lang="es-ES" sz="3600" b="1" dirty="0" err="1"/>
              <a:t>locale</a:t>
            </a:r>
            <a:r>
              <a:rPr lang="es-ES" sz="3600" b="1" dirty="0"/>
              <a:t> </a:t>
            </a:r>
            <a:r>
              <a:rPr lang="es-ES" sz="3600" dirty="0"/>
              <a:t>de </a:t>
            </a:r>
            <a:r>
              <a:rPr lang="es-ES" sz="3600" dirty="0" err="1"/>
              <a:t>știință</a:t>
            </a:r>
            <a:r>
              <a:rPr lang="es-ES" sz="3600" dirty="0"/>
              <a:t> </a:t>
            </a:r>
            <a:r>
              <a:rPr lang="es-ES" sz="3600" dirty="0" err="1"/>
              <a:t>cetățenească</a:t>
            </a:r>
            <a:endParaRPr lang="ro-RO" sz="3600" dirty="0"/>
          </a:p>
          <a:p>
            <a:pPr>
              <a:lnSpc>
                <a:spcPct val="150000"/>
              </a:lnSpc>
            </a:pPr>
            <a:r>
              <a:rPr lang="es-ES" sz="3600" dirty="0" err="1"/>
              <a:t>Încuraj</a:t>
            </a:r>
            <a:r>
              <a:rPr lang="ro-RO" sz="3600" dirty="0" err="1"/>
              <a:t>ează</a:t>
            </a:r>
            <a:r>
              <a:rPr lang="es-ES" sz="3600" dirty="0"/>
              <a:t> </a:t>
            </a:r>
            <a:r>
              <a:rPr lang="es-ES" sz="3600" dirty="0" err="1"/>
              <a:t>implic</a:t>
            </a:r>
            <a:r>
              <a:rPr lang="ro-RO" sz="3600" dirty="0" err="1"/>
              <a:t>area</a:t>
            </a:r>
            <a:r>
              <a:rPr lang="ro-RO" sz="3600" dirty="0"/>
              <a:t> </a:t>
            </a:r>
            <a:r>
              <a:rPr lang="es-ES" sz="3600" dirty="0" err="1"/>
              <a:t>cetățenilor</a:t>
            </a:r>
            <a:r>
              <a:rPr lang="es-ES" sz="3600" dirty="0"/>
              <a:t> </a:t>
            </a:r>
            <a:r>
              <a:rPr lang="es-ES" sz="3600" dirty="0" err="1"/>
              <a:t>în</a:t>
            </a:r>
            <a:r>
              <a:rPr lang="es-ES" sz="3600" dirty="0"/>
              <a:t> </a:t>
            </a:r>
            <a:r>
              <a:rPr lang="es-ES" sz="3600" dirty="0" err="1"/>
              <a:t>inițiativele</a:t>
            </a:r>
            <a:r>
              <a:rPr lang="es-ES" sz="3600" dirty="0"/>
              <a:t> ECHO</a:t>
            </a:r>
            <a:endParaRPr lang="ro-RO" sz="3600" dirty="0"/>
          </a:p>
          <a:p>
            <a:pPr>
              <a:lnSpc>
                <a:spcPct val="150000"/>
              </a:lnSpc>
            </a:pPr>
            <a:r>
              <a:rPr lang="es-ES" sz="3600" dirty="0" err="1"/>
              <a:t>Conduc</a:t>
            </a:r>
            <a:r>
              <a:rPr lang="es-ES" sz="3600" dirty="0"/>
              <a:t> </a:t>
            </a:r>
            <a:r>
              <a:rPr lang="es-ES" sz="3600" dirty="0" err="1"/>
              <a:t>eforturile</a:t>
            </a:r>
            <a:r>
              <a:rPr lang="es-ES" sz="3600" dirty="0"/>
              <a:t> </a:t>
            </a:r>
            <a:r>
              <a:rPr lang="ro-RO" sz="3600" dirty="0"/>
              <a:t>de </a:t>
            </a:r>
            <a:r>
              <a:rPr lang="es-ES" sz="3600" dirty="0" err="1"/>
              <a:t>prelevare</a:t>
            </a:r>
            <a:r>
              <a:rPr lang="es-ES" sz="3600" dirty="0"/>
              <a:t> de probe de sol </a:t>
            </a:r>
            <a:r>
              <a:rPr lang="es-ES" sz="3600" dirty="0" err="1"/>
              <a:t>în</a:t>
            </a:r>
            <a:r>
              <a:rPr lang="es-ES" sz="3600" dirty="0"/>
              <a:t> </a:t>
            </a:r>
            <a:r>
              <a:rPr lang="es-ES" sz="3600" dirty="0" err="1"/>
              <a:t>zonele</a:t>
            </a:r>
            <a:r>
              <a:rPr lang="es-ES" sz="3600" dirty="0"/>
              <a:t> </a:t>
            </a:r>
            <a:r>
              <a:rPr lang="es-ES" sz="3600" dirty="0" err="1"/>
              <a:t>lor</a:t>
            </a:r>
            <a:endParaRPr lang="ro-RO" sz="3600" dirty="0"/>
          </a:p>
          <a:p>
            <a:pPr>
              <a:lnSpc>
                <a:spcPct val="150000"/>
              </a:lnSpc>
            </a:pPr>
            <a:r>
              <a:rPr lang="es-ES" sz="3600" dirty="0" err="1"/>
              <a:t>Ajută</a:t>
            </a:r>
            <a:r>
              <a:rPr lang="es-ES" sz="3600" dirty="0"/>
              <a:t> la </a:t>
            </a:r>
            <a:r>
              <a:rPr lang="es-ES" sz="3600" dirty="0" err="1"/>
              <a:t>distribuirea</a:t>
            </a:r>
            <a:r>
              <a:rPr lang="es-ES" sz="3600" dirty="0"/>
              <a:t> </a:t>
            </a:r>
            <a:r>
              <a:rPr lang="es-ES" sz="3600" dirty="0" err="1"/>
              <a:t>truselor</a:t>
            </a:r>
            <a:r>
              <a:rPr lang="es-ES" sz="3600" dirty="0"/>
              <a:t> de </a:t>
            </a:r>
            <a:r>
              <a:rPr lang="es-ES" sz="3600" dirty="0" err="1"/>
              <a:t>prelevare</a:t>
            </a:r>
            <a:r>
              <a:rPr lang="es-ES" sz="3600" dirty="0"/>
              <a:t> a </a:t>
            </a:r>
            <a:r>
              <a:rPr lang="es-ES" sz="3600" dirty="0" err="1"/>
              <a:t>probelor</a:t>
            </a:r>
            <a:r>
              <a:rPr lang="es-ES" sz="3600" dirty="0"/>
              <a:t> de sol</a:t>
            </a:r>
            <a:endParaRPr lang="ro-RO" sz="3600" dirty="0"/>
          </a:p>
          <a:p>
            <a:pPr>
              <a:lnSpc>
                <a:spcPct val="150000"/>
              </a:lnSpc>
            </a:pPr>
            <a:r>
              <a:rPr lang="ro-RO" sz="3600" dirty="0"/>
              <a:t>Oferă a</a:t>
            </a:r>
            <a:r>
              <a:rPr lang="es-ES" sz="3600" dirty="0" err="1"/>
              <a:t>sistență</a:t>
            </a:r>
            <a:r>
              <a:rPr lang="es-ES" sz="3600" dirty="0"/>
              <a:t> la </a:t>
            </a:r>
            <a:r>
              <a:rPr lang="es-ES" sz="3600" dirty="0" err="1"/>
              <a:t>colectarea</a:t>
            </a:r>
            <a:r>
              <a:rPr lang="es-ES" sz="3600" dirty="0"/>
              <a:t> </a:t>
            </a:r>
            <a:r>
              <a:rPr lang="es-ES" sz="3600" dirty="0" err="1"/>
              <a:t>și</a:t>
            </a:r>
            <a:r>
              <a:rPr lang="es-ES" sz="3600" dirty="0"/>
              <a:t> analiza </a:t>
            </a:r>
            <a:r>
              <a:rPr lang="es-ES" sz="3600" dirty="0" err="1"/>
              <a:t>datelor</a:t>
            </a:r>
            <a:endParaRPr lang="es-ES" sz="3600" dirty="0"/>
          </a:p>
        </p:txBody>
      </p:sp>
      <p:sp>
        <p:nvSpPr>
          <p:cNvPr id="11" name="TextBox 2">
            <a:extLst>
              <a:ext uri="{FF2B5EF4-FFF2-40B4-BE49-F238E27FC236}">
                <a16:creationId xmlns:a16="http://schemas.microsoft.com/office/drawing/2014/main" xmlns="" id="{A1C7653C-3FD5-D6DD-7B00-A758EFBA66F5}"/>
              </a:ext>
            </a:extLst>
          </p:cNvPr>
          <p:cNvSpPr txBox="1"/>
          <p:nvPr/>
        </p:nvSpPr>
        <p:spPr>
          <a:xfrm>
            <a:off x="1105709" y="1993429"/>
            <a:ext cx="14667691" cy="1092671"/>
          </a:xfrm>
          <a:prstGeom prst="rect">
            <a:avLst/>
          </a:prstGeom>
        </p:spPr>
        <p:txBody>
          <a:bodyPr lIns="0" tIns="0" rIns="0" bIns="0" rtlCol="0" anchor="t">
            <a:spAutoFit/>
          </a:bodyPr>
          <a:lstStyle/>
          <a:p>
            <a:r>
              <a:rPr sz="2800" b="1"/>
              <a:t>Împreună cu USV:</a:t>
            </a:r>
          </a:p>
        </p:txBody>
      </p:sp>
      <p:sp>
        <p:nvSpPr>
          <p:cNvPr id="23" name="Freeform 42">
            <a:extLst>
              <a:ext uri="{FF2B5EF4-FFF2-40B4-BE49-F238E27FC236}">
                <a16:creationId xmlns:a16="http://schemas.microsoft.com/office/drawing/2014/main" xmlns="" id="{F06F8010-8B2D-8687-271B-B5FDC22AF36B}"/>
              </a:ext>
            </a:extLst>
          </p:cNvPr>
          <p:cNvSpPr/>
          <p:nvPr/>
        </p:nvSpPr>
        <p:spPr>
          <a:xfrm>
            <a:off x="2324010" y="4020990"/>
            <a:ext cx="568234" cy="372193"/>
          </a:xfrm>
          <a:custGeom>
            <a:avLst/>
            <a:gdLst/>
            <a:ahLst/>
            <a:cxnLst/>
            <a:rect l="l" t="t" r="r" b="b"/>
            <a:pathLst>
              <a:path w="2420838" h="1879335">
                <a:moveTo>
                  <a:pt x="0" y="0"/>
                </a:moveTo>
                <a:lnTo>
                  <a:pt x="2420838" y="0"/>
                </a:lnTo>
                <a:lnTo>
                  <a:pt x="2420838" y="1879334"/>
                </a:lnTo>
                <a:lnTo>
                  <a:pt x="0" y="1879334"/>
                </a:lnTo>
                <a:lnTo>
                  <a:pt x="0" y="0"/>
                </a:lnTo>
                <a:close/>
              </a:path>
            </a:pathLst>
          </a:custGeom>
          <a:blipFill>
            <a:blip r:embed="rId6" cstate="print">
              <a:duotone>
                <a:schemeClr val="accent4">
                  <a:shade val="45000"/>
                  <a:satMod val="135000"/>
                </a:schemeClr>
                <a:prstClr val="white"/>
              </a:duotone>
              <a:extLst>
                <a:ext uri="{BEBA8EAE-BF5A-486C-A8C5-ECC9F3942E4B}">
                  <a14:imgProps xmlns:a14="http://schemas.microsoft.com/office/drawing/2010/main">
                    <a14:imgLayer r:embed="rId7">
                      <a14:imgEffect>
                        <a14:backgroundRemoval t="9244" b="95798" l="8791" r="89560">
                          <a14:foregroundMark x1="8791" y1="36134" x2="8791" y2="36134"/>
                          <a14:foregroundMark x1="39560" y1="89916" x2="39560" y2="89916"/>
                          <a14:foregroundMark x1="40659" y1="96639" x2="40659" y2="96639"/>
                        </a14:backgroundRemoval>
                      </a14:imgEffect>
                    </a14:imgLayer>
                  </a14:imgProps>
                </a:ext>
                <a:ext uri="{28A0092B-C50C-407E-A947-70E740481C1C}">
                  <a14:useLocalDpi xmlns:a14="http://schemas.microsoft.com/office/drawing/2010/main" val="0"/>
                </a:ext>
              </a:extLst>
            </a:blip>
            <a:stretch>
              <a:fillRect/>
            </a:stretch>
          </a:blipFill>
        </p:spPr>
        <p:txBody>
          <a:bodyPr/>
          <a:lstStyle/>
          <a:p>
            <a:endParaRPr lang="es-ES"/>
          </a:p>
        </p:txBody>
      </p:sp>
      <p:sp>
        <p:nvSpPr>
          <p:cNvPr id="25" name="Freeform 42">
            <a:extLst>
              <a:ext uri="{FF2B5EF4-FFF2-40B4-BE49-F238E27FC236}">
                <a16:creationId xmlns:a16="http://schemas.microsoft.com/office/drawing/2014/main" xmlns="" id="{67A0571F-E133-5A8C-7A25-0E754E7BC791}"/>
              </a:ext>
            </a:extLst>
          </p:cNvPr>
          <p:cNvSpPr/>
          <p:nvPr/>
        </p:nvSpPr>
        <p:spPr>
          <a:xfrm>
            <a:off x="2039893" y="4843624"/>
            <a:ext cx="568234" cy="372193"/>
          </a:xfrm>
          <a:custGeom>
            <a:avLst/>
            <a:gdLst/>
            <a:ahLst/>
            <a:cxnLst/>
            <a:rect l="l" t="t" r="r" b="b"/>
            <a:pathLst>
              <a:path w="2420838" h="1879335">
                <a:moveTo>
                  <a:pt x="0" y="0"/>
                </a:moveTo>
                <a:lnTo>
                  <a:pt x="2420838" y="0"/>
                </a:lnTo>
                <a:lnTo>
                  <a:pt x="2420838" y="1879334"/>
                </a:lnTo>
                <a:lnTo>
                  <a:pt x="0" y="1879334"/>
                </a:lnTo>
                <a:lnTo>
                  <a:pt x="0" y="0"/>
                </a:lnTo>
                <a:close/>
              </a:path>
            </a:pathLst>
          </a:custGeom>
          <a:blipFill>
            <a:blip r:embed="rId6" cstate="print">
              <a:duotone>
                <a:schemeClr val="accent4">
                  <a:shade val="45000"/>
                  <a:satMod val="135000"/>
                </a:schemeClr>
                <a:prstClr val="white"/>
              </a:duotone>
              <a:extLst>
                <a:ext uri="{BEBA8EAE-BF5A-486C-A8C5-ECC9F3942E4B}">
                  <a14:imgProps xmlns:a14="http://schemas.microsoft.com/office/drawing/2010/main">
                    <a14:imgLayer r:embed="rId7">
                      <a14:imgEffect>
                        <a14:backgroundRemoval t="9244" b="95798" l="8791" r="89560">
                          <a14:foregroundMark x1="8791" y1="36134" x2="8791" y2="36134"/>
                          <a14:foregroundMark x1="39560" y1="89916" x2="39560" y2="89916"/>
                          <a14:foregroundMark x1="40659" y1="96639" x2="40659" y2="96639"/>
                        </a14:backgroundRemoval>
                      </a14:imgEffect>
                    </a14:imgLayer>
                  </a14:imgProps>
                </a:ext>
                <a:ext uri="{28A0092B-C50C-407E-A947-70E740481C1C}">
                  <a14:useLocalDpi xmlns:a14="http://schemas.microsoft.com/office/drawing/2010/main" val="0"/>
                </a:ext>
              </a:extLst>
            </a:blip>
            <a:stretch>
              <a:fillRect/>
            </a:stretch>
          </a:blipFill>
        </p:spPr>
        <p:txBody>
          <a:bodyPr/>
          <a:lstStyle/>
          <a:p>
            <a:endParaRPr lang="es-ES"/>
          </a:p>
        </p:txBody>
      </p:sp>
      <p:sp>
        <p:nvSpPr>
          <p:cNvPr id="28" name="Freeform 42">
            <a:extLst>
              <a:ext uri="{FF2B5EF4-FFF2-40B4-BE49-F238E27FC236}">
                <a16:creationId xmlns:a16="http://schemas.microsoft.com/office/drawing/2014/main" xmlns="" id="{DE9CC737-37EA-C94A-EB79-7ADCEFAC88D0}"/>
              </a:ext>
            </a:extLst>
          </p:cNvPr>
          <p:cNvSpPr/>
          <p:nvPr/>
        </p:nvSpPr>
        <p:spPr>
          <a:xfrm>
            <a:off x="769283" y="5281091"/>
            <a:ext cx="568234" cy="372193"/>
          </a:xfrm>
          <a:custGeom>
            <a:avLst/>
            <a:gdLst/>
            <a:ahLst/>
            <a:cxnLst/>
            <a:rect l="l" t="t" r="r" b="b"/>
            <a:pathLst>
              <a:path w="2420838" h="1879335">
                <a:moveTo>
                  <a:pt x="0" y="0"/>
                </a:moveTo>
                <a:lnTo>
                  <a:pt x="2420838" y="0"/>
                </a:lnTo>
                <a:lnTo>
                  <a:pt x="2420838" y="1879334"/>
                </a:lnTo>
                <a:lnTo>
                  <a:pt x="0" y="1879334"/>
                </a:lnTo>
                <a:lnTo>
                  <a:pt x="0" y="0"/>
                </a:lnTo>
                <a:close/>
              </a:path>
            </a:pathLst>
          </a:custGeom>
          <a:blipFill>
            <a:blip r:embed="rId6" cstate="print">
              <a:duotone>
                <a:schemeClr val="accent4">
                  <a:shade val="45000"/>
                  <a:satMod val="135000"/>
                </a:schemeClr>
                <a:prstClr val="white"/>
              </a:duotone>
              <a:extLst>
                <a:ext uri="{BEBA8EAE-BF5A-486C-A8C5-ECC9F3942E4B}">
                  <a14:imgProps xmlns:a14="http://schemas.microsoft.com/office/drawing/2010/main">
                    <a14:imgLayer r:embed="rId7">
                      <a14:imgEffect>
                        <a14:backgroundRemoval t="9244" b="95798" l="8791" r="89560">
                          <a14:foregroundMark x1="8791" y1="36134" x2="8791" y2="36134"/>
                          <a14:foregroundMark x1="39560" y1="89916" x2="39560" y2="89916"/>
                          <a14:foregroundMark x1="40659" y1="96639" x2="40659" y2="96639"/>
                        </a14:backgroundRemoval>
                      </a14:imgEffect>
                    </a14:imgLayer>
                  </a14:imgProps>
                </a:ext>
                <a:ext uri="{28A0092B-C50C-407E-A947-70E740481C1C}">
                  <a14:useLocalDpi xmlns:a14="http://schemas.microsoft.com/office/drawing/2010/main" val="0"/>
                </a:ext>
              </a:extLst>
            </a:blip>
            <a:stretch>
              <a:fillRect/>
            </a:stretch>
          </a:blipFill>
        </p:spPr>
        <p:txBody>
          <a:bodyPr/>
          <a:lstStyle/>
          <a:p>
            <a:endParaRPr lang="es-ES"/>
          </a:p>
        </p:txBody>
      </p:sp>
      <p:sp>
        <p:nvSpPr>
          <p:cNvPr id="30" name="Freeform 42">
            <a:extLst>
              <a:ext uri="{FF2B5EF4-FFF2-40B4-BE49-F238E27FC236}">
                <a16:creationId xmlns:a16="http://schemas.microsoft.com/office/drawing/2014/main" xmlns="" id="{AE2D59B7-5DCC-6650-3C69-0DA469EFB45E}"/>
              </a:ext>
            </a:extLst>
          </p:cNvPr>
          <p:cNvSpPr/>
          <p:nvPr/>
        </p:nvSpPr>
        <p:spPr>
          <a:xfrm>
            <a:off x="1783654" y="6118732"/>
            <a:ext cx="568234" cy="372193"/>
          </a:xfrm>
          <a:custGeom>
            <a:avLst/>
            <a:gdLst/>
            <a:ahLst/>
            <a:cxnLst/>
            <a:rect l="l" t="t" r="r" b="b"/>
            <a:pathLst>
              <a:path w="2420838" h="1879335">
                <a:moveTo>
                  <a:pt x="0" y="0"/>
                </a:moveTo>
                <a:lnTo>
                  <a:pt x="2420838" y="0"/>
                </a:lnTo>
                <a:lnTo>
                  <a:pt x="2420838" y="1879334"/>
                </a:lnTo>
                <a:lnTo>
                  <a:pt x="0" y="1879334"/>
                </a:lnTo>
                <a:lnTo>
                  <a:pt x="0" y="0"/>
                </a:lnTo>
                <a:close/>
              </a:path>
            </a:pathLst>
          </a:custGeom>
          <a:blipFill>
            <a:blip r:embed="rId6" cstate="print">
              <a:duotone>
                <a:schemeClr val="accent4">
                  <a:shade val="45000"/>
                  <a:satMod val="135000"/>
                </a:schemeClr>
                <a:prstClr val="white"/>
              </a:duotone>
              <a:extLst>
                <a:ext uri="{BEBA8EAE-BF5A-486C-A8C5-ECC9F3942E4B}">
                  <a14:imgProps xmlns:a14="http://schemas.microsoft.com/office/drawing/2010/main">
                    <a14:imgLayer r:embed="rId7">
                      <a14:imgEffect>
                        <a14:backgroundRemoval t="9244" b="95798" l="8791" r="89560">
                          <a14:foregroundMark x1="8791" y1="36134" x2="8791" y2="36134"/>
                          <a14:foregroundMark x1="39560" y1="89916" x2="39560" y2="89916"/>
                          <a14:foregroundMark x1="40659" y1="96639" x2="40659" y2="96639"/>
                        </a14:backgroundRemoval>
                      </a14:imgEffect>
                    </a14:imgLayer>
                  </a14:imgProps>
                </a:ext>
                <a:ext uri="{28A0092B-C50C-407E-A947-70E740481C1C}">
                  <a14:useLocalDpi xmlns:a14="http://schemas.microsoft.com/office/drawing/2010/main" val="0"/>
                </a:ext>
              </a:extLst>
            </a:blip>
            <a:stretch>
              <a:fillRect/>
            </a:stretch>
          </a:blipFill>
        </p:spPr>
        <p:txBody>
          <a:bodyPr/>
          <a:lstStyle/>
          <a:p>
            <a:endParaRPr lang="es-ES"/>
          </a:p>
        </p:txBody>
      </p:sp>
      <p:sp>
        <p:nvSpPr>
          <p:cNvPr id="31" name="Freeform 42">
            <a:extLst>
              <a:ext uri="{FF2B5EF4-FFF2-40B4-BE49-F238E27FC236}">
                <a16:creationId xmlns:a16="http://schemas.microsoft.com/office/drawing/2014/main" xmlns="" id="{6A91372E-6DA9-8FA3-4D55-69034E539FE2}"/>
              </a:ext>
            </a:extLst>
          </p:cNvPr>
          <p:cNvSpPr/>
          <p:nvPr/>
        </p:nvSpPr>
        <p:spPr>
          <a:xfrm>
            <a:off x="3035708" y="6326244"/>
            <a:ext cx="568234" cy="372193"/>
          </a:xfrm>
          <a:custGeom>
            <a:avLst/>
            <a:gdLst/>
            <a:ahLst/>
            <a:cxnLst/>
            <a:rect l="l" t="t" r="r" b="b"/>
            <a:pathLst>
              <a:path w="2420838" h="1879335">
                <a:moveTo>
                  <a:pt x="0" y="0"/>
                </a:moveTo>
                <a:lnTo>
                  <a:pt x="2420838" y="0"/>
                </a:lnTo>
                <a:lnTo>
                  <a:pt x="2420838" y="1879334"/>
                </a:lnTo>
                <a:lnTo>
                  <a:pt x="0" y="1879334"/>
                </a:lnTo>
                <a:lnTo>
                  <a:pt x="0" y="0"/>
                </a:lnTo>
                <a:close/>
              </a:path>
            </a:pathLst>
          </a:custGeom>
          <a:blipFill>
            <a:blip r:embed="rId6" cstate="print">
              <a:duotone>
                <a:schemeClr val="accent4">
                  <a:shade val="45000"/>
                  <a:satMod val="135000"/>
                </a:schemeClr>
                <a:prstClr val="white"/>
              </a:duotone>
              <a:extLst>
                <a:ext uri="{BEBA8EAE-BF5A-486C-A8C5-ECC9F3942E4B}">
                  <a14:imgProps xmlns:a14="http://schemas.microsoft.com/office/drawing/2010/main">
                    <a14:imgLayer r:embed="rId7">
                      <a14:imgEffect>
                        <a14:backgroundRemoval t="9244" b="95798" l="8791" r="89560">
                          <a14:foregroundMark x1="8791" y1="36134" x2="8791" y2="36134"/>
                          <a14:foregroundMark x1="39560" y1="89916" x2="39560" y2="89916"/>
                          <a14:foregroundMark x1="40659" y1="96639" x2="40659" y2="96639"/>
                        </a14:backgroundRemoval>
                      </a14:imgEffect>
                    </a14:imgLayer>
                  </a14:imgProps>
                </a:ext>
                <a:ext uri="{28A0092B-C50C-407E-A947-70E740481C1C}">
                  <a14:useLocalDpi xmlns:a14="http://schemas.microsoft.com/office/drawing/2010/main" val="0"/>
                </a:ext>
              </a:extLst>
            </a:blip>
            <a:stretch>
              <a:fillRect/>
            </a:stretch>
          </a:blipFill>
        </p:spPr>
        <p:txBody>
          <a:bodyPr/>
          <a:lstStyle/>
          <a:p>
            <a:endParaRPr lang="es-ES"/>
          </a:p>
        </p:txBody>
      </p:sp>
      <p:sp>
        <p:nvSpPr>
          <p:cNvPr id="32" name="Freeform 42">
            <a:extLst>
              <a:ext uri="{FF2B5EF4-FFF2-40B4-BE49-F238E27FC236}">
                <a16:creationId xmlns:a16="http://schemas.microsoft.com/office/drawing/2014/main" xmlns="" id="{9A4363B0-99ED-36D4-D69A-206EF65244EE}"/>
              </a:ext>
            </a:extLst>
          </p:cNvPr>
          <p:cNvSpPr/>
          <p:nvPr/>
        </p:nvSpPr>
        <p:spPr>
          <a:xfrm>
            <a:off x="2351888" y="6828708"/>
            <a:ext cx="568234" cy="372193"/>
          </a:xfrm>
          <a:custGeom>
            <a:avLst/>
            <a:gdLst/>
            <a:ahLst/>
            <a:cxnLst/>
            <a:rect l="l" t="t" r="r" b="b"/>
            <a:pathLst>
              <a:path w="2420838" h="1879335">
                <a:moveTo>
                  <a:pt x="0" y="0"/>
                </a:moveTo>
                <a:lnTo>
                  <a:pt x="2420838" y="0"/>
                </a:lnTo>
                <a:lnTo>
                  <a:pt x="2420838" y="1879334"/>
                </a:lnTo>
                <a:lnTo>
                  <a:pt x="0" y="1879334"/>
                </a:lnTo>
                <a:lnTo>
                  <a:pt x="0" y="0"/>
                </a:lnTo>
                <a:close/>
              </a:path>
            </a:pathLst>
          </a:custGeom>
          <a:blipFill>
            <a:blip r:embed="rId6" cstate="print">
              <a:duotone>
                <a:schemeClr val="accent4">
                  <a:shade val="45000"/>
                  <a:satMod val="135000"/>
                </a:schemeClr>
                <a:prstClr val="white"/>
              </a:duotone>
              <a:extLst>
                <a:ext uri="{BEBA8EAE-BF5A-486C-A8C5-ECC9F3942E4B}">
                  <a14:imgProps xmlns:a14="http://schemas.microsoft.com/office/drawing/2010/main">
                    <a14:imgLayer r:embed="rId7">
                      <a14:imgEffect>
                        <a14:backgroundRemoval t="9244" b="95798" l="8791" r="89560">
                          <a14:foregroundMark x1="8791" y1="36134" x2="8791" y2="36134"/>
                          <a14:foregroundMark x1="39560" y1="89916" x2="39560" y2="89916"/>
                          <a14:foregroundMark x1="40659" y1="96639" x2="40659" y2="96639"/>
                        </a14:backgroundRemoval>
                      </a14:imgEffect>
                    </a14:imgLayer>
                  </a14:imgProps>
                </a:ext>
                <a:ext uri="{28A0092B-C50C-407E-A947-70E740481C1C}">
                  <a14:useLocalDpi xmlns:a14="http://schemas.microsoft.com/office/drawing/2010/main" val="0"/>
                </a:ext>
              </a:extLst>
            </a:blip>
            <a:stretch>
              <a:fillRect/>
            </a:stretch>
          </a:blipFill>
        </p:spPr>
        <p:txBody>
          <a:bodyPr/>
          <a:lstStyle/>
          <a:p>
            <a:endParaRPr lang="es-ES"/>
          </a:p>
        </p:txBody>
      </p:sp>
    </p:spTree>
    <p:extLst>
      <p:ext uri="{BB962C8B-B14F-4D97-AF65-F5344CB8AC3E}">
        <p14:creationId xmlns:p14="http://schemas.microsoft.com/office/powerpoint/2010/main" val="21955891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8F7EC"/>
        </a:solidFill>
        <a:effectLst/>
      </p:bgPr>
    </p:bg>
    <p:spTree>
      <p:nvGrpSpPr>
        <p:cNvPr id="1" name="">
          <a:extLst>
            <a:ext uri="{FF2B5EF4-FFF2-40B4-BE49-F238E27FC236}">
              <a16:creationId xmlns:a16="http://schemas.microsoft.com/office/drawing/2014/main" xmlns="" id="{7D2071A2-B10B-8673-FE26-A2F563A518CB}"/>
            </a:ext>
          </a:extLst>
        </p:cNvPr>
        <p:cNvGrpSpPr/>
        <p:nvPr/>
      </p:nvGrpSpPr>
      <p:grpSpPr>
        <a:xfrm>
          <a:off x="0" y="0"/>
          <a:ext cx="0" cy="0"/>
          <a:chOff x="0" y="0"/>
          <a:chExt cx="0" cy="0"/>
        </a:xfrm>
      </p:grpSpPr>
      <p:grpSp>
        <p:nvGrpSpPr>
          <p:cNvPr id="7" name="Group 7">
            <a:extLst>
              <a:ext uri="{FF2B5EF4-FFF2-40B4-BE49-F238E27FC236}">
                <a16:creationId xmlns:a16="http://schemas.microsoft.com/office/drawing/2014/main" xmlns="" id="{B2279DA8-26AC-0B2F-49F6-2CFD70DC4FA1}"/>
              </a:ext>
            </a:extLst>
          </p:cNvPr>
          <p:cNvGrpSpPr/>
          <p:nvPr/>
        </p:nvGrpSpPr>
        <p:grpSpPr>
          <a:xfrm>
            <a:off x="-1356135" y="8713308"/>
            <a:ext cx="21228627" cy="2092728"/>
            <a:chOff x="0" y="0"/>
            <a:chExt cx="5591079" cy="551171"/>
          </a:xfrm>
        </p:grpSpPr>
        <p:sp>
          <p:nvSpPr>
            <p:cNvPr id="8" name="Freeform 8">
              <a:extLst>
                <a:ext uri="{FF2B5EF4-FFF2-40B4-BE49-F238E27FC236}">
                  <a16:creationId xmlns:a16="http://schemas.microsoft.com/office/drawing/2014/main" xmlns="" id="{E9540971-40CA-30A9-49CD-4D23A334E582}"/>
                </a:ext>
              </a:extLst>
            </p:cNvPr>
            <p:cNvSpPr/>
            <p:nvPr/>
          </p:nvSpPr>
          <p:spPr>
            <a:xfrm>
              <a:off x="0" y="0"/>
              <a:ext cx="5591079" cy="551171"/>
            </a:xfrm>
            <a:custGeom>
              <a:avLst/>
              <a:gdLst/>
              <a:ahLst/>
              <a:cxnLst/>
              <a:rect l="l" t="t" r="r" b="b"/>
              <a:pathLst>
                <a:path w="5591079" h="551171">
                  <a:moveTo>
                    <a:pt x="0" y="0"/>
                  </a:moveTo>
                  <a:lnTo>
                    <a:pt x="5591079" y="0"/>
                  </a:lnTo>
                  <a:lnTo>
                    <a:pt x="5591079" y="551171"/>
                  </a:lnTo>
                  <a:lnTo>
                    <a:pt x="0" y="551171"/>
                  </a:lnTo>
                  <a:close/>
                </a:path>
              </a:pathLst>
            </a:custGeom>
            <a:solidFill>
              <a:srgbClr val="23371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TextBox 9">
              <a:extLst>
                <a:ext uri="{FF2B5EF4-FFF2-40B4-BE49-F238E27FC236}">
                  <a16:creationId xmlns:a16="http://schemas.microsoft.com/office/drawing/2014/main" xmlns="" id="{D2C47DC1-DFE5-3D61-29AB-256EDFC7C263}"/>
                </a:ext>
              </a:extLst>
            </p:cNvPr>
            <p:cNvSpPr txBox="1"/>
            <p:nvPr/>
          </p:nvSpPr>
          <p:spPr>
            <a:xfrm>
              <a:off x="0" y="-76200"/>
              <a:ext cx="5591079" cy="627371"/>
            </a:xfrm>
            <a:prstGeom prst="rect">
              <a:avLst/>
            </a:prstGeom>
          </p:spPr>
          <p:txBody>
            <a:bodyPr lIns="50800" tIns="50800" rIns="50800" bIns="50800" rtlCol="0" anchor="ctr"/>
            <a:lstStyle/>
            <a:p>
              <a:pPr marL="0" marR="0" lvl="0" indent="0" algn="ctr" defTabSz="914400" rtl="0" eaLnBrk="1" fontAlgn="auto" latinLnBrk="0" hangingPunct="1">
                <a:lnSpc>
                  <a:spcPts val="35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0" name="Freeform 10">
            <a:extLst>
              <a:ext uri="{FF2B5EF4-FFF2-40B4-BE49-F238E27FC236}">
                <a16:creationId xmlns:a16="http://schemas.microsoft.com/office/drawing/2014/main" xmlns="" id="{81256AFA-9007-F13C-A480-D3C8F7647D08}"/>
              </a:ext>
            </a:extLst>
          </p:cNvPr>
          <p:cNvSpPr/>
          <p:nvPr/>
        </p:nvSpPr>
        <p:spPr>
          <a:xfrm>
            <a:off x="813936" y="295468"/>
            <a:ext cx="2420838" cy="1879335"/>
          </a:xfrm>
          <a:custGeom>
            <a:avLst/>
            <a:gdLst/>
            <a:ahLst/>
            <a:cxnLst/>
            <a:rect l="l" t="t" r="r" b="b"/>
            <a:pathLst>
              <a:path w="2420838" h="1879335">
                <a:moveTo>
                  <a:pt x="0" y="0"/>
                </a:moveTo>
                <a:lnTo>
                  <a:pt x="2420838" y="0"/>
                </a:lnTo>
                <a:lnTo>
                  <a:pt x="2420838" y="1879334"/>
                </a:lnTo>
                <a:lnTo>
                  <a:pt x="0" y="1879334"/>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Freeform 11">
            <a:extLst>
              <a:ext uri="{FF2B5EF4-FFF2-40B4-BE49-F238E27FC236}">
                <a16:creationId xmlns:a16="http://schemas.microsoft.com/office/drawing/2014/main" xmlns="" id="{1CAC0678-D473-257C-3B9C-1815DD1E899E}"/>
              </a:ext>
            </a:extLst>
          </p:cNvPr>
          <p:cNvSpPr/>
          <p:nvPr/>
        </p:nvSpPr>
        <p:spPr>
          <a:xfrm>
            <a:off x="12643199" y="9015839"/>
            <a:ext cx="2175350" cy="484922"/>
          </a:xfrm>
          <a:custGeom>
            <a:avLst/>
            <a:gdLst/>
            <a:ahLst/>
            <a:cxnLst/>
            <a:rect l="l" t="t" r="r" b="b"/>
            <a:pathLst>
              <a:path w="2175350" h="484922">
                <a:moveTo>
                  <a:pt x="0" y="0"/>
                </a:moveTo>
                <a:lnTo>
                  <a:pt x="2175351" y="0"/>
                </a:lnTo>
                <a:lnTo>
                  <a:pt x="2175351" y="484922"/>
                </a:lnTo>
                <a:lnTo>
                  <a:pt x="0" y="484922"/>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Freeform 12">
            <a:extLst>
              <a:ext uri="{FF2B5EF4-FFF2-40B4-BE49-F238E27FC236}">
                <a16:creationId xmlns:a16="http://schemas.microsoft.com/office/drawing/2014/main" xmlns="" id="{E70F5617-B209-EA89-F0FF-F5207DB0E81C}"/>
              </a:ext>
            </a:extLst>
          </p:cNvPr>
          <p:cNvSpPr/>
          <p:nvPr/>
        </p:nvSpPr>
        <p:spPr>
          <a:xfrm>
            <a:off x="15203021" y="9052813"/>
            <a:ext cx="1393864" cy="410974"/>
          </a:xfrm>
          <a:custGeom>
            <a:avLst/>
            <a:gdLst/>
            <a:ahLst/>
            <a:cxnLst/>
            <a:rect l="l" t="t" r="r" b="b"/>
            <a:pathLst>
              <a:path w="1393864" h="410974">
                <a:moveTo>
                  <a:pt x="0" y="0"/>
                </a:moveTo>
                <a:lnTo>
                  <a:pt x="1393863" y="0"/>
                </a:lnTo>
                <a:lnTo>
                  <a:pt x="1393863" y="410974"/>
                </a:lnTo>
                <a:lnTo>
                  <a:pt x="0" y="410974"/>
                </a:lnTo>
                <a:lnTo>
                  <a:pt x="0" y="0"/>
                </a:lnTo>
                <a:close/>
              </a:path>
            </a:pathLst>
          </a:custGeom>
          <a:blipFill>
            <a:blip r:embed="rId5"/>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Freeform 13">
            <a:extLst>
              <a:ext uri="{FF2B5EF4-FFF2-40B4-BE49-F238E27FC236}">
                <a16:creationId xmlns:a16="http://schemas.microsoft.com/office/drawing/2014/main" xmlns="" id="{3FD79F8C-E366-4C7D-32A1-B9EA63FF8596}"/>
              </a:ext>
            </a:extLst>
          </p:cNvPr>
          <p:cNvSpPr/>
          <p:nvPr/>
        </p:nvSpPr>
        <p:spPr>
          <a:xfrm>
            <a:off x="2994073" y="8944201"/>
            <a:ext cx="3709227" cy="734541"/>
          </a:xfrm>
          <a:custGeom>
            <a:avLst/>
            <a:gdLst/>
            <a:ahLst/>
            <a:cxnLst/>
            <a:rect l="l" t="t" r="r" b="b"/>
            <a:pathLst>
              <a:path w="3709227" h="734541">
                <a:moveTo>
                  <a:pt x="0" y="0"/>
                </a:moveTo>
                <a:lnTo>
                  <a:pt x="3709227" y="0"/>
                </a:lnTo>
                <a:lnTo>
                  <a:pt x="3709227" y="734540"/>
                </a:lnTo>
                <a:lnTo>
                  <a:pt x="0" y="734540"/>
                </a:lnTo>
                <a:lnTo>
                  <a:pt x="0" y="0"/>
                </a:lnTo>
                <a:close/>
              </a:path>
            </a:pathLst>
          </a:custGeom>
          <a:blipFill>
            <a:blip r:embed="rId6"/>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TextBox 14">
            <a:extLst>
              <a:ext uri="{FF2B5EF4-FFF2-40B4-BE49-F238E27FC236}">
                <a16:creationId xmlns:a16="http://schemas.microsoft.com/office/drawing/2014/main" xmlns="" id="{4B468871-2989-CCB0-28F1-0C2143C9E0EF}"/>
              </a:ext>
            </a:extLst>
          </p:cNvPr>
          <p:cNvSpPr txBox="1"/>
          <p:nvPr/>
        </p:nvSpPr>
        <p:spPr>
          <a:xfrm>
            <a:off x="839336" y="9671492"/>
            <a:ext cx="16837686" cy="320040"/>
          </a:xfrm>
          <a:prstGeom prst="rect">
            <a:avLst/>
          </a:prstGeom>
        </p:spPr>
        <p:txBody>
          <a:bodyPr lIns="0" tIns="0" rIns="0" bIns="0" rtlCol="0" anchor="t">
            <a:spAutoFit/>
          </a:bodyPr>
          <a:lstStyle/>
          <a:p>
            <a:pPr marL="0" marR="0" lvl="0" indent="0" algn="just" defTabSz="914400" rtl="0" eaLnBrk="1" fontAlgn="auto" latinLnBrk="0" hangingPunct="1">
              <a:lnSpc>
                <a:spcPts val="1260"/>
              </a:lnSpc>
              <a:spcBef>
                <a:spcPts val="0"/>
              </a:spcBef>
              <a:spcAft>
                <a:spcPts val="0"/>
              </a:spcAft>
              <a:buClrTx/>
              <a:buSzTx/>
              <a:buFontTx/>
              <a:buNone/>
              <a:tabLst/>
              <a:defRPr/>
            </a:pPr>
            <a:r>
              <a:rPr kumimoji="0" lang="en-US" sz="900" b="0" i="0" u="none" strike="noStrike" kern="1200" cap="none" spc="0" normalizeH="0" baseline="0" noProof="0">
                <a:ln>
                  <a:noFill/>
                </a:ln>
                <a:solidFill>
                  <a:srgbClr val="C1DEAC"/>
                </a:solidFill>
                <a:effectLst/>
                <a:uLnTx/>
                <a:uFillTx/>
                <a:latin typeface="Calibri (MS)"/>
                <a:ea typeface="+mn-ea"/>
                <a:cs typeface="+mn-cs"/>
              </a:rPr>
              <a:t>Funded by the European Union under GA no. 101112869 – ECHO and co-funded by UK Research and Innovation (UKRI). Views and opinions expressed are however those of the author(s) only and do not necessarily reflect those of the European Union, UKRI, or the European Research Executive Agency (REA). Neither the European Union, UKRI nor the REA can be held responsible for them.</a:t>
            </a:r>
          </a:p>
        </p:txBody>
      </p:sp>
      <p:pic>
        <p:nvPicPr>
          <p:cNvPr id="25" name="Picture 24">
            <a:extLst>
              <a:ext uri="{FF2B5EF4-FFF2-40B4-BE49-F238E27FC236}">
                <a16:creationId xmlns:a16="http://schemas.microsoft.com/office/drawing/2014/main" xmlns="" id="{7DE614A5-C5E6-90C8-6A43-81C03E66E10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927182" y="786239"/>
            <a:ext cx="8306805" cy="8319660"/>
          </a:xfrm>
          <a:prstGeom prst="rect">
            <a:avLst/>
          </a:prstGeom>
        </p:spPr>
      </p:pic>
      <p:sp>
        <p:nvSpPr>
          <p:cNvPr id="2" name="TextBox 6">
            <a:extLst>
              <a:ext uri="{FF2B5EF4-FFF2-40B4-BE49-F238E27FC236}">
                <a16:creationId xmlns:a16="http://schemas.microsoft.com/office/drawing/2014/main" xmlns="" id="{46F0D434-A31C-64A4-A7F6-F20199AE913D}"/>
              </a:ext>
            </a:extLst>
          </p:cNvPr>
          <p:cNvSpPr txBox="1"/>
          <p:nvPr/>
        </p:nvSpPr>
        <p:spPr>
          <a:xfrm>
            <a:off x="3653506" y="823213"/>
            <a:ext cx="12502759" cy="1319592"/>
          </a:xfrm>
          <a:prstGeom prst="rect">
            <a:avLst/>
          </a:prstGeom>
        </p:spPr>
        <p:txBody>
          <a:bodyPr wrap="square" lIns="0" tIns="0" rIns="0" bIns="0" rtlCol="0" anchor="t">
            <a:spAutoFit/>
          </a:bodyPr>
          <a:lstStyle/>
          <a:p>
            <a:pPr marL="0" marR="0" lvl="0" indent="0" algn="l" defTabSz="914400" rtl="0" eaLnBrk="1" fontAlgn="auto" latinLnBrk="0" hangingPunct="1">
              <a:lnSpc>
                <a:spcPts val="10199"/>
              </a:lnSpc>
              <a:spcBef>
                <a:spcPts val="0"/>
              </a:spcBef>
              <a:spcAft>
                <a:spcPts val="0"/>
              </a:spcAft>
              <a:buClrTx/>
              <a:buSzTx/>
              <a:buFontTx/>
              <a:buNone/>
              <a:tabLst/>
              <a:defRPr/>
            </a:pPr>
            <a:r>
              <a:rPr kumimoji="0" lang="ro-RO" sz="8500" b="0" i="0" u="none" strike="noStrike" kern="1200" cap="none" spc="0" normalizeH="0" baseline="0" noProof="0" dirty="0">
                <a:ln>
                  <a:noFill/>
                </a:ln>
                <a:solidFill>
                  <a:srgbClr val="23371F"/>
                </a:solidFill>
                <a:effectLst/>
                <a:uLnTx/>
                <a:uFillTx/>
                <a:latin typeface="Calibri" panose="020F0502020204030204" pitchFamily="34" charset="0"/>
                <a:ea typeface="+mn-ea"/>
                <a:cs typeface="+mn-cs"/>
              </a:rPr>
              <a:t>Ce conține un kit?</a:t>
            </a:r>
            <a:endParaRPr kumimoji="0" lang="en-US" sz="8500" b="0" i="0" u="none" strike="noStrike" kern="1200" cap="none" spc="0" normalizeH="0" baseline="0" noProof="0" dirty="0">
              <a:ln>
                <a:noFill/>
              </a:ln>
              <a:solidFill>
                <a:srgbClr val="23371F"/>
              </a:solidFill>
              <a:effectLst/>
              <a:uLnTx/>
              <a:uFillTx/>
              <a:latin typeface="Calibri" panose="020F0502020204030204" pitchFamily="34" charset="0"/>
              <a:ea typeface="+mn-ea"/>
              <a:cs typeface="+mn-cs"/>
            </a:endParaRPr>
          </a:p>
        </p:txBody>
      </p:sp>
      <p:pic>
        <p:nvPicPr>
          <p:cNvPr id="6" name="Picture 5">
            <a:extLst>
              <a:ext uri="{FF2B5EF4-FFF2-40B4-BE49-F238E27FC236}">
                <a16:creationId xmlns:a16="http://schemas.microsoft.com/office/drawing/2014/main" xmlns="" id="{0D964236-3847-0B21-5F4F-C38EAAC24201}"/>
              </a:ext>
            </a:extLst>
          </p:cNvPr>
          <p:cNvPicPr>
            <a:picLocks noChangeAspect="1"/>
          </p:cNvPicPr>
          <p:nvPr/>
        </p:nvPicPr>
        <p:blipFill>
          <a:blip r:embed="rId8"/>
          <a:stretch>
            <a:fillRect/>
          </a:stretch>
        </p:blipFill>
        <p:spPr>
          <a:xfrm>
            <a:off x="864736" y="3543300"/>
            <a:ext cx="8953509" cy="5125112"/>
          </a:xfrm>
          <a:prstGeom prst="rect">
            <a:avLst/>
          </a:prstGeom>
        </p:spPr>
      </p:pic>
      <p:sp>
        <p:nvSpPr>
          <p:cNvPr id="3" name="TextBox 5">
            <a:extLst>
              <a:ext uri="{FF2B5EF4-FFF2-40B4-BE49-F238E27FC236}">
                <a16:creationId xmlns:a16="http://schemas.microsoft.com/office/drawing/2014/main" xmlns="" id="{44CAD309-5F90-69DE-D2C8-8384EC123E07}"/>
              </a:ext>
            </a:extLst>
          </p:cNvPr>
          <p:cNvSpPr txBox="1"/>
          <p:nvPr/>
        </p:nvSpPr>
        <p:spPr>
          <a:xfrm>
            <a:off x="929992" y="1720281"/>
            <a:ext cx="8913653" cy="1723549"/>
          </a:xfrm>
          <a:prstGeom prst="rect">
            <a:avLst/>
          </a:prstGeom>
        </p:spPr>
        <p:txBody>
          <a:bodyPr wrap="square" lIns="0" tIns="0" rIns="0" bIns="0" rtlCol="0" anchor="t">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o-RO" sz="2800" b="0" i="0" u="none" strike="noStrike" kern="1200" cap="none" spc="0" normalizeH="0" baseline="0" noProof="0" dirty="0">
              <a:ln>
                <a:noFill/>
              </a:ln>
              <a:solidFill>
                <a:srgbClr val="23371F"/>
              </a:solidFill>
              <a:effectLst/>
              <a:uLnTx/>
              <a:uFillTx/>
              <a:latin typeface="Calibri" panose="020F0502020204030204" pitchFamily="34"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23371F"/>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o-RO" sz="2800" b="0" i="0" u="none" strike="noStrike" kern="1200" cap="none" spc="0" normalizeH="0" baseline="0" noProof="0" dirty="0">
                <a:ln>
                  <a:noFill/>
                </a:ln>
                <a:solidFill>
                  <a:srgbClr val="23371F"/>
                </a:solidFill>
                <a:effectLst/>
                <a:uLnTx/>
                <a:uFillTx/>
                <a:latin typeface="Calibri" panose="020F0502020204030204" pitchFamily="34" charset="0"/>
                <a:ea typeface="+mn-ea"/>
                <a:cs typeface="+mn-cs"/>
              </a:rPr>
              <a:t>Instrucțiuni de teren, mănuși de protecție, ustensile, recipiente și pungi de prelevare. </a:t>
            </a:r>
          </a:p>
        </p:txBody>
      </p:sp>
      <p:pic>
        <p:nvPicPr>
          <p:cNvPr id="4" name="Google Shape;318;p22" descr="caja png gráfico clipart diseño 22786056 PNG">
            <a:extLst>
              <a:ext uri="{FF2B5EF4-FFF2-40B4-BE49-F238E27FC236}">
                <a16:creationId xmlns:a16="http://schemas.microsoft.com/office/drawing/2014/main" xmlns="" id="{9EB00803-166F-193C-FAAC-20BAA451130C}"/>
              </a:ext>
            </a:extLst>
          </p:cNvPr>
          <p:cNvPicPr preferRelativeResize="0"/>
          <p:nvPr/>
        </p:nvPicPr>
        <p:blipFill rotWithShape="1">
          <a:blip r:embed="rId9">
            <a:alphaModFix/>
          </a:blip>
          <a:srcRect/>
          <a:stretch/>
        </p:blipFill>
        <p:spPr>
          <a:xfrm>
            <a:off x="8362086" y="1927316"/>
            <a:ext cx="5130192" cy="3587153"/>
          </a:xfrm>
          <a:prstGeom prst="rect">
            <a:avLst/>
          </a:prstGeom>
          <a:noFill/>
          <a:ln>
            <a:noFill/>
          </a:ln>
        </p:spPr>
      </p:pic>
    </p:spTree>
    <p:extLst>
      <p:ext uri="{BB962C8B-B14F-4D97-AF65-F5344CB8AC3E}">
        <p14:creationId xmlns:p14="http://schemas.microsoft.com/office/powerpoint/2010/main" val="2320340630"/>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8F7EC"/>
        </a:solidFill>
        <a:effectLst/>
      </p:bgPr>
    </p:bg>
    <p:spTree>
      <p:nvGrpSpPr>
        <p:cNvPr id="1" name="Shape 302"/>
        <p:cNvGrpSpPr/>
        <p:nvPr/>
      </p:nvGrpSpPr>
      <p:grpSpPr>
        <a:xfrm>
          <a:off x="0" y="0"/>
          <a:ext cx="0" cy="0"/>
          <a:chOff x="0" y="0"/>
          <a:chExt cx="0" cy="0"/>
        </a:xfrm>
      </p:grpSpPr>
      <p:pic>
        <p:nvPicPr>
          <p:cNvPr id="25" name="Google Shape;448;p27" descr="Un gato acostado en el pasto&#10;&#10;El contenido generado por IA puede ser incorrecto.">
            <a:extLst>
              <a:ext uri="{FF2B5EF4-FFF2-40B4-BE49-F238E27FC236}">
                <a16:creationId xmlns:a16="http://schemas.microsoft.com/office/drawing/2014/main" xmlns="" id="{5CBD5B72-4E48-4515-84C0-92CB4E72C035}"/>
              </a:ext>
            </a:extLst>
          </p:cNvPr>
          <p:cNvPicPr preferRelativeResize="0"/>
          <p:nvPr/>
        </p:nvPicPr>
        <p:blipFill rotWithShape="1">
          <a:blip r:embed="rId4">
            <a:alphaModFix/>
          </a:blip>
          <a:srcRect l="25686" r="-687"/>
          <a:stretch/>
        </p:blipFill>
        <p:spPr>
          <a:xfrm rot="5400000">
            <a:off x="625648" y="2841452"/>
            <a:ext cx="3009806" cy="3041902"/>
          </a:xfrm>
          <a:prstGeom prst="ellipse">
            <a:avLst/>
          </a:prstGeom>
          <a:noFill/>
          <a:ln>
            <a:noFill/>
          </a:ln>
        </p:spPr>
      </p:pic>
      <p:pic>
        <p:nvPicPr>
          <p:cNvPr id="305" name="Google Shape;305;p22" descr="Imagen que contiene pasto, exterior, persona, montaña&#10;&#10;Descripción generada automáticamente"/>
          <p:cNvPicPr preferRelativeResize="0"/>
          <p:nvPr/>
        </p:nvPicPr>
        <p:blipFill rotWithShape="1">
          <a:blip r:embed="rId5">
            <a:alphaModFix/>
          </a:blip>
          <a:srcRect t="12500" b="12500"/>
          <a:stretch/>
        </p:blipFill>
        <p:spPr>
          <a:xfrm rot="20900284">
            <a:off x="600188" y="6075086"/>
            <a:ext cx="3017087" cy="3017087"/>
          </a:xfrm>
          <a:prstGeom prst="ellipse">
            <a:avLst/>
          </a:prstGeom>
          <a:noFill/>
          <a:ln>
            <a:noFill/>
          </a:ln>
        </p:spPr>
      </p:pic>
      <p:sp>
        <p:nvSpPr>
          <p:cNvPr id="307" name="Google Shape;307;p22"/>
          <p:cNvSpPr txBox="1"/>
          <p:nvPr/>
        </p:nvSpPr>
        <p:spPr>
          <a:xfrm>
            <a:off x="4299052" y="320601"/>
            <a:ext cx="16995045" cy="1977144"/>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45822"/>
              </a:lnSpc>
              <a:spcBef>
                <a:spcPts val="0"/>
              </a:spcBef>
              <a:spcAft>
                <a:spcPts val="0"/>
              </a:spcAft>
              <a:buClr>
                <a:srgbClr val="000000"/>
              </a:buClr>
              <a:buSzPts val="9600"/>
              <a:buFont typeface="Arial"/>
              <a:buNone/>
              <a:tabLst/>
              <a:defRPr/>
            </a:pPr>
            <a:r>
              <a:rPr kumimoji="0" lang="en-US" sz="8800" b="0" i="0" u="none" strike="noStrike" kern="1200" cap="none" spc="0" normalizeH="0" baseline="0" noProof="0" dirty="0" err="1">
                <a:ln>
                  <a:noFill/>
                </a:ln>
                <a:solidFill>
                  <a:srgbClr val="000000"/>
                </a:solidFill>
                <a:effectLst/>
                <a:uLnTx/>
                <a:uFillTx/>
                <a:latin typeface="Calibri Light" panose="020F0302020204030204" pitchFamily="34" charset="0"/>
                <a:ea typeface="+mn-ea"/>
                <a:cs typeface="+mn-cs"/>
                <a:sym typeface="Gill Sans"/>
              </a:rPr>
              <a:t>EchoSoil</a:t>
            </a:r>
            <a:r>
              <a:rPr kumimoji="0" lang="en-US" sz="88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mn-cs"/>
                <a:sym typeface="Gill Sans"/>
              </a:rPr>
              <a:t> App</a:t>
            </a:r>
            <a:endParaRPr kumimoji="0" sz="88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mn-cs"/>
              <a:sym typeface="Arial"/>
            </a:endParaRPr>
          </a:p>
        </p:txBody>
      </p:sp>
      <p:sp>
        <p:nvSpPr>
          <p:cNvPr id="308" name="Google Shape;308;p22"/>
          <p:cNvSpPr/>
          <p:nvPr/>
        </p:nvSpPr>
        <p:spPr>
          <a:xfrm>
            <a:off x="0" y="0"/>
            <a:ext cx="18288000" cy="0"/>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309" name="Google Shape;309;p22"/>
          <p:cNvGrpSpPr/>
          <p:nvPr/>
        </p:nvGrpSpPr>
        <p:grpSpPr>
          <a:xfrm>
            <a:off x="-1356135" y="8423986"/>
            <a:ext cx="21228627" cy="2382050"/>
            <a:chOff x="0" y="-76200"/>
            <a:chExt cx="5591079" cy="627371"/>
          </a:xfrm>
        </p:grpSpPr>
        <p:sp>
          <p:nvSpPr>
            <p:cNvPr id="310" name="Google Shape;310;p22"/>
            <p:cNvSpPr/>
            <p:nvPr/>
          </p:nvSpPr>
          <p:spPr>
            <a:xfrm>
              <a:off x="0" y="0"/>
              <a:ext cx="5591079" cy="551171"/>
            </a:xfrm>
            <a:custGeom>
              <a:avLst/>
              <a:gdLst/>
              <a:ahLst/>
              <a:cxnLst/>
              <a:rect l="l" t="t" r="r" b="b"/>
              <a:pathLst>
                <a:path w="5591079" h="551171" extrusionOk="0">
                  <a:moveTo>
                    <a:pt x="0" y="0"/>
                  </a:moveTo>
                  <a:lnTo>
                    <a:pt x="5591079" y="0"/>
                  </a:lnTo>
                  <a:lnTo>
                    <a:pt x="5591079" y="551171"/>
                  </a:lnTo>
                  <a:lnTo>
                    <a:pt x="0" y="551171"/>
                  </a:lnTo>
                  <a:close/>
                </a:path>
              </a:pathLst>
            </a:custGeom>
            <a:solidFill>
              <a:srgbClr val="23371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11" name="Google Shape;311;p22"/>
            <p:cNvSpPr txBox="1"/>
            <p:nvPr/>
          </p:nvSpPr>
          <p:spPr>
            <a:xfrm>
              <a:off x="0" y="-76200"/>
              <a:ext cx="5591079" cy="627371"/>
            </a:xfrm>
            <a:prstGeom prst="rect">
              <a:avLst/>
            </a:prstGeom>
            <a:no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94444"/>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312" name="Google Shape;312;p22"/>
          <p:cNvSpPr/>
          <p:nvPr/>
        </p:nvSpPr>
        <p:spPr>
          <a:xfrm>
            <a:off x="573235" y="7967920"/>
            <a:ext cx="2420838" cy="1879335"/>
          </a:xfrm>
          <a:custGeom>
            <a:avLst/>
            <a:gdLst/>
            <a:ahLst/>
            <a:cxnLst/>
            <a:rect l="l" t="t" r="r" b="b"/>
            <a:pathLst>
              <a:path w="2420838" h="1879335" extrusionOk="0">
                <a:moveTo>
                  <a:pt x="0" y="0"/>
                </a:moveTo>
                <a:lnTo>
                  <a:pt x="2420838" y="0"/>
                </a:lnTo>
                <a:lnTo>
                  <a:pt x="2420838" y="1879334"/>
                </a:lnTo>
                <a:lnTo>
                  <a:pt x="0" y="1879334"/>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13" name="Google Shape;313;p22"/>
          <p:cNvSpPr/>
          <p:nvPr/>
        </p:nvSpPr>
        <p:spPr>
          <a:xfrm>
            <a:off x="12643199" y="9015839"/>
            <a:ext cx="2175350" cy="484922"/>
          </a:xfrm>
          <a:custGeom>
            <a:avLst/>
            <a:gdLst/>
            <a:ahLst/>
            <a:cxnLst/>
            <a:rect l="l" t="t" r="r" b="b"/>
            <a:pathLst>
              <a:path w="2175350" h="484922" extrusionOk="0">
                <a:moveTo>
                  <a:pt x="0" y="0"/>
                </a:moveTo>
                <a:lnTo>
                  <a:pt x="2175351" y="0"/>
                </a:lnTo>
                <a:lnTo>
                  <a:pt x="2175351" y="484922"/>
                </a:lnTo>
                <a:lnTo>
                  <a:pt x="0" y="48492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14" name="Google Shape;314;p22"/>
          <p:cNvSpPr/>
          <p:nvPr/>
        </p:nvSpPr>
        <p:spPr>
          <a:xfrm>
            <a:off x="15203021" y="9052813"/>
            <a:ext cx="1393864" cy="410974"/>
          </a:xfrm>
          <a:custGeom>
            <a:avLst/>
            <a:gdLst/>
            <a:ahLst/>
            <a:cxnLst/>
            <a:rect l="l" t="t" r="r" b="b"/>
            <a:pathLst>
              <a:path w="1393864" h="410974" extrusionOk="0">
                <a:moveTo>
                  <a:pt x="0" y="0"/>
                </a:moveTo>
                <a:lnTo>
                  <a:pt x="1393863" y="0"/>
                </a:lnTo>
                <a:lnTo>
                  <a:pt x="1393863" y="410974"/>
                </a:lnTo>
                <a:lnTo>
                  <a:pt x="0" y="410974"/>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15" name="Google Shape;315;p22"/>
          <p:cNvSpPr/>
          <p:nvPr/>
        </p:nvSpPr>
        <p:spPr>
          <a:xfrm>
            <a:off x="2994073" y="8944201"/>
            <a:ext cx="3709227" cy="734541"/>
          </a:xfrm>
          <a:custGeom>
            <a:avLst/>
            <a:gdLst/>
            <a:ahLst/>
            <a:cxnLst/>
            <a:rect l="l" t="t" r="r" b="b"/>
            <a:pathLst>
              <a:path w="3709227" h="734541" extrusionOk="0">
                <a:moveTo>
                  <a:pt x="0" y="0"/>
                </a:moveTo>
                <a:lnTo>
                  <a:pt x="3709227" y="0"/>
                </a:lnTo>
                <a:lnTo>
                  <a:pt x="3709227" y="734540"/>
                </a:lnTo>
                <a:lnTo>
                  <a:pt x="0" y="734540"/>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16" name="Google Shape;316;p22"/>
          <p:cNvSpPr txBox="1"/>
          <p:nvPr/>
        </p:nvSpPr>
        <p:spPr>
          <a:xfrm>
            <a:off x="839336" y="9671492"/>
            <a:ext cx="16837686" cy="320040"/>
          </a:xfrm>
          <a:prstGeom prst="rect">
            <a:avLst/>
          </a:prstGeom>
          <a:noFill/>
          <a:ln>
            <a:noFill/>
          </a:ln>
        </p:spPr>
        <p:txBody>
          <a:bodyPr spcFirstLastPara="1" wrap="square" lIns="0" tIns="0" rIns="0" bIns="0" anchor="t" anchorCtr="0">
            <a:spAutoFit/>
          </a:bodyPr>
          <a:lstStyle/>
          <a:p>
            <a:pPr marL="0" marR="0" lvl="0" indent="0" algn="just" defTabSz="914400" rtl="0" eaLnBrk="1" fontAlgn="auto" latinLnBrk="0" hangingPunct="1">
              <a:lnSpc>
                <a:spcPct val="140000"/>
              </a:lnSpc>
              <a:spcBef>
                <a:spcPts val="0"/>
              </a:spcBef>
              <a:spcAft>
                <a:spcPts val="0"/>
              </a:spcAft>
              <a:buClr>
                <a:srgbClr val="000000"/>
              </a:buClr>
              <a:buSzPts val="900"/>
              <a:buFont typeface="Arial"/>
              <a:buNone/>
              <a:tabLst/>
              <a:defRPr/>
            </a:pPr>
            <a:r>
              <a:rPr kumimoji="0" lang="en-US" sz="900" b="0" i="0" u="none" strike="noStrike" kern="0" cap="none" spc="0" normalizeH="0" baseline="0" noProof="0">
                <a:ln>
                  <a:noFill/>
                </a:ln>
                <a:solidFill>
                  <a:srgbClr val="C1DEAC"/>
                </a:solidFill>
                <a:effectLst/>
                <a:uLnTx/>
                <a:uFillTx/>
                <a:latin typeface="Calibri"/>
                <a:ea typeface="Calibri"/>
                <a:cs typeface="Calibri"/>
                <a:sym typeface="Calibri"/>
              </a:rPr>
              <a:t>Funded by the European Union under GA no. 101112869 – ECHO and co-funded by UK Research and Innovation (UKRI). Views and opinions expressed are however those of the author(s) only and do not necessarily reflect those of the European Union, UKRI, or the European Research Executive Agency (REA). Neither the European Union, UKRI nor the REA can be held responsible for them.</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grpSp>
        <p:nvGrpSpPr>
          <p:cNvPr id="5" name="Gruppieren 4">
            <a:extLst>
              <a:ext uri="{FF2B5EF4-FFF2-40B4-BE49-F238E27FC236}">
                <a16:creationId xmlns:a16="http://schemas.microsoft.com/office/drawing/2014/main" xmlns="" id="{3E37F64C-C1E6-4E61-A059-0CCBA3E7C7E2}"/>
              </a:ext>
            </a:extLst>
          </p:cNvPr>
          <p:cNvGrpSpPr/>
          <p:nvPr/>
        </p:nvGrpSpPr>
        <p:grpSpPr>
          <a:xfrm>
            <a:off x="6477095" y="1485900"/>
            <a:ext cx="6203148" cy="10670400"/>
            <a:chOff x="8898771" y="1592073"/>
            <a:chExt cx="4696903" cy="8079419"/>
          </a:xfrm>
        </p:grpSpPr>
        <p:pic>
          <p:nvPicPr>
            <p:cNvPr id="20" name="Google Shape;402;p25" descr="Smartphone in hand PNG transparent image download, size: 750x1516px">
              <a:extLst>
                <a:ext uri="{FF2B5EF4-FFF2-40B4-BE49-F238E27FC236}">
                  <a16:creationId xmlns:a16="http://schemas.microsoft.com/office/drawing/2014/main" xmlns="" id="{9223D213-E859-4173-8DCC-F30274BCBB7D}"/>
                </a:ext>
              </a:extLst>
            </p:cNvPr>
            <p:cNvPicPr preferRelativeResize="0"/>
            <p:nvPr/>
          </p:nvPicPr>
          <p:blipFill rotWithShape="1">
            <a:blip r:embed="rId10">
              <a:alphaModFix/>
            </a:blip>
            <a:srcRect/>
            <a:stretch/>
          </p:blipFill>
          <p:spPr>
            <a:xfrm>
              <a:off x="8898771" y="1592073"/>
              <a:ext cx="4696903" cy="8079419"/>
            </a:xfrm>
            <a:prstGeom prst="rect">
              <a:avLst/>
            </a:prstGeom>
            <a:noFill/>
            <a:ln>
              <a:noFill/>
            </a:ln>
          </p:spPr>
        </p:pic>
        <p:pic>
          <p:nvPicPr>
            <p:cNvPr id="4" name="Grafik 3">
              <a:extLst>
                <a:ext uri="{FF2B5EF4-FFF2-40B4-BE49-F238E27FC236}">
                  <a16:creationId xmlns:a16="http://schemas.microsoft.com/office/drawing/2014/main" xmlns="" id="{9491742D-0552-4E80-A024-493E1CDE1841}"/>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934253" y="2468476"/>
              <a:ext cx="2559985" cy="4732424"/>
            </a:xfrm>
            <a:prstGeom prst="rect">
              <a:avLst/>
            </a:prstGeom>
          </p:spPr>
        </p:pic>
      </p:grpSp>
      <p:pic>
        <p:nvPicPr>
          <p:cNvPr id="3" name="Grafik 2" descr="Zurück mit einfarbiger Füllung">
            <a:extLst>
              <a:ext uri="{FF2B5EF4-FFF2-40B4-BE49-F238E27FC236}">
                <a16:creationId xmlns:a16="http://schemas.microsoft.com/office/drawing/2014/main" xmlns="" id="{DE3BD8EA-A0CD-4086-90E3-C732537AE733}"/>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tretch>
            <a:fillRect/>
          </a:stretch>
        </p:blipFill>
        <p:spPr>
          <a:xfrm rot="1051222">
            <a:off x="11435887" y="2468997"/>
            <a:ext cx="1861286" cy="1861286"/>
          </a:xfrm>
          <a:prstGeom prst="rect">
            <a:avLst/>
          </a:prstGeom>
        </p:spPr>
      </p:pic>
      <p:pic>
        <p:nvPicPr>
          <p:cNvPr id="8" name="Grafik 7" descr="Zurück mit einfarbiger Füllung">
            <a:extLst>
              <a:ext uri="{FF2B5EF4-FFF2-40B4-BE49-F238E27FC236}">
                <a16:creationId xmlns:a16="http://schemas.microsoft.com/office/drawing/2014/main" xmlns="" id="{781A2475-4FD6-4BB8-AF7A-5FF7C472513D}"/>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tretch>
            <a:fillRect/>
          </a:stretch>
        </p:blipFill>
        <p:spPr>
          <a:xfrm>
            <a:off x="6526777" y="5897162"/>
            <a:ext cx="1373900" cy="1373900"/>
          </a:xfrm>
          <a:prstGeom prst="rect">
            <a:avLst/>
          </a:prstGeom>
        </p:spPr>
      </p:pic>
      <p:sp>
        <p:nvSpPr>
          <p:cNvPr id="21" name="Google Shape;403;p25">
            <a:extLst>
              <a:ext uri="{FF2B5EF4-FFF2-40B4-BE49-F238E27FC236}">
                <a16:creationId xmlns:a16="http://schemas.microsoft.com/office/drawing/2014/main" xmlns="" id="{36470C37-C256-42F7-93D8-501032501F4C}"/>
              </a:ext>
            </a:extLst>
          </p:cNvPr>
          <p:cNvSpPr/>
          <p:nvPr/>
        </p:nvSpPr>
        <p:spPr>
          <a:xfrm rot="17948098">
            <a:off x="3708627" y="4783466"/>
            <a:ext cx="2582685" cy="3331010"/>
          </a:xfrm>
          <a:custGeom>
            <a:avLst/>
            <a:gdLst/>
            <a:ahLst/>
            <a:cxnLst/>
            <a:rect l="l" t="t" r="r" b="b"/>
            <a:pathLst>
              <a:path w="5788632" h="6936269" extrusionOk="0">
                <a:moveTo>
                  <a:pt x="0" y="0"/>
                </a:moveTo>
                <a:lnTo>
                  <a:pt x="5788631" y="0"/>
                </a:lnTo>
                <a:lnTo>
                  <a:pt x="5788631" y="6936269"/>
                </a:lnTo>
                <a:lnTo>
                  <a:pt x="0" y="6936269"/>
                </a:lnTo>
                <a:lnTo>
                  <a:pt x="0" y="0"/>
                </a:lnTo>
                <a:close/>
              </a:path>
            </a:pathLst>
          </a:custGeom>
          <a:blipFill rotWithShape="1">
            <a:blip r:embed="rId16">
              <a:alphaModFix/>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2" name="Google Shape;403;p25">
            <a:extLst>
              <a:ext uri="{FF2B5EF4-FFF2-40B4-BE49-F238E27FC236}">
                <a16:creationId xmlns:a16="http://schemas.microsoft.com/office/drawing/2014/main" xmlns="" id="{D77294D5-CB1E-4AD1-B26B-7CC4C9704213}"/>
              </a:ext>
            </a:extLst>
          </p:cNvPr>
          <p:cNvSpPr/>
          <p:nvPr/>
        </p:nvSpPr>
        <p:spPr>
          <a:xfrm rot="6905008">
            <a:off x="13185428" y="2668621"/>
            <a:ext cx="3731227" cy="5456428"/>
          </a:xfrm>
          <a:custGeom>
            <a:avLst/>
            <a:gdLst/>
            <a:ahLst/>
            <a:cxnLst/>
            <a:rect l="l" t="t" r="r" b="b"/>
            <a:pathLst>
              <a:path w="5788632" h="6936269" extrusionOk="0">
                <a:moveTo>
                  <a:pt x="0" y="0"/>
                </a:moveTo>
                <a:lnTo>
                  <a:pt x="5788631" y="0"/>
                </a:lnTo>
                <a:lnTo>
                  <a:pt x="5788631" y="6936269"/>
                </a:lnTo>
                <a:lnTo>
                  <a:pt x="0" y="6936269"/>
                </a:lnTo>
                <a:lnTo>
                  <a:pt x="0" y="0"/>
                </a:lnTo>
                <a:close/>
              </a:path>
            </a:pathLst>
          </a:custGeom>
          <a:blipFill rotWithShape="1">
            <a:blip r:embed="rId16">
              <a:alphaModFix/>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 name="Google Shape;404;p25">
            <a:extLst>
              <a:ext uri="{FF2B5EF4-FFF2-40B4-BE49-F238E27FC236}">
                <a16:creationId xmlns:a16="http://schemas.microsoft.com/office/drawing/2014/main" xmlns="" id="{8AB41C84-79B6-48CB-894F-5F70ED3C3CB0}"/>
              </a:ext>
            </a:extLst>
          </p:cNvPr>
          <p:cNvSpPr txBox="1"/>
          <p:nvPr/>
        </p:nvSpPr>
        <p:spPr>
          <a:xfrm>
            <a:off x="3518659" y="5897162"/>
            <a:ext cx="2924734" cy="1261844"/>
          </a:xfrm>
          <a:prstGeom prst="rect">
            <a:avLst/>
          </a:prstGeom>
          <a:noFill/>
          <a:ln>
            <a:noFill/>
          </a:ln>
        </p:spPr>
        <p:txBody>
          <a:bodyPr spcFirstLastPara="1" wrap="square" lIns="91425" tIns="45700" rIns="91425" bIns="45700" anchor="t" anchorCtr="0">
            <a:spAutoFit/>
          </a:bodyPr>
          <a:lstStyle/>
          <a:p>
            <a:r>
              <a:t>Pot să văd</a:t>
            </a:r>
            <a:br/>
            <a:r>
              <a:t>ambasadorii</a:t>
            </a:r>
            <a:br/>
            <a:r>
              <a:t>din regiune</a:t>
            </a:r>
          </a:p>
        </p:txBody>
      </p:sp>
      <p:sp>
        <p:nvSpPr>
          <p:cNvPr id="2" name="Ellipse 1">
            <a:extLst>
              <a:ext uri="{FF2B5EF4-FFF2-40B4-BE49-F238E27FC236}">
                <a16:creationId xmlns:a16="http://schemas.microsoft.com/office/drawing/2014/main" xmlns="" id="{94544B7D-6134-49E8-AD8E-5516E1E1D2F1}"/>
              </a:ext>
            </a:extLst>
          </p:cNvPr>
          <p:cNvSpPr/>
          <p:nvPr/>
        </p:nvSpPr>
        <p:spPr>
          <a:xfrm>
            <a:off x="14573829" y="-723899"/>
            <a:ext cx="4470209" cy="3810000"/>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Arial"/>
              <a:ea typeface="+mn-ea"/>
              <a:cs typeface="+mn-cs"/>
            </a:endParaRPr>
          </a:p>
        </p:txBody>
      </p:sp>
      <p:sp>
        <p:nvSpPr>
          <p:cNvPr id="24" name="Google Shape;404;p25">
            <a:extLst>
              <a:ext uri="{FF2B5EF4-FFF2-40B4-BE49-F238E27FC236}">
                <a16:creationId xmlns:a16="http://schemas.microsoft.com/office/drawing/2014/main" xmlns="" id="{2553C34B-EF94-4201-908F-FD4CE9382F36}"/>
              </a:ext>
            </a:extLst>
          </p:cNvPr>
          <p:cNvSpPr txBox="1"/>
          <p:nvPr/>
        </p:nvSpPr>
        <p:spPr>
          <a:xfrm>
            <a:off x="14793684" y="823213"/>
            <a:ext cx="3139528" cy="954067"/>
          </a:xfrm>
          <a:prstGeom prst="rect">
            <a:avLst/>
          </a:prstGeom>
          <a:noFill/>
          <a:ln>
            <a:noFill/>
          </a:ln>
        </p:spPr>
        <p:txBody>
          <a:bodyPr spcFirstLastPara="1" wrap="square" lIns="91425" tIns="45700" rIns="91425" bIns="45700" anchor="t" anchorCtr="0">
            <a:spAutoFit/>
          </a:bodyPr>
          <a:lstStyle/>
          <a:p>
            <a:r>
              <a:t>Se descarcă</a:t>
            </a:r>
            <a:br/>
            <a:r>
              <a:t>ECHOSoil App</a:t>
            </a:r>
          </a:p>
        </p:txBody>
      </p:sp>
      <p:sp>
        <p:nvSpPr>
          <p:cNvPr id="26" name="Google Shape;404;p25">
            <a:extLst>
              <a:ext uri="{FF2B5EF4-FFF2-40B4-BE49-F238E27FC236}">
                <a16:creationId xmlns:a16="http://schemas.microsoft.com/office/drawing/2014/main" xmlns="" id="{A1125490-8ADA-4750-AE77-DB1745AE1175}"/>
              </a:ext>
            </a:extLst>
          </p:cNvPr>
          <p:cNvSpPr txBox="1"/>
          <p:nvPr/>
        </p:nvSpPr>
        <p:spPr>
          <a:xfrm>
            <a:off x="12900725" y="4117901"/>
            <a:ext cx="3737231" cy="2246729"/>
          </a:xfrm>
          <a:prstGeom prst="rect">
            <a:avLst/>
          </a:prstGeom>
          <a:noFill/>
          <a:ln>
            <a:noFill/>
          </a:ln>
        </p:spPr>
        <p:txBody>
          <a:bodyPr spcFirstLastPara="1" wrap="square" lIns="91425" tIns="45700" rIns="91425" bIns="45700" anchor="t" anchorCtr="0">
            <a:spAutoFit/>
          </a:bodyPr>
          <a:lstStyle/>
          <a:p>
            <a:r>
              <a:t>Răspund la un sondaj, apoi scanez codul QR de pe ECHO-kit </a:t>
            </a:r>
            <a:br/>
            <a:r>
              <a:t>și încep să prelevez probe!</a:t>
            </a:r>
          </a:p>
        </p:txBody>
      </p:sp>
      <p:sp>
        <p:nvSpPr>
          <p:cNvPr id="6" name="Freeform 10">
            <a:extLst>
              <a:ext uri="{FF2B5EF4-FFF2-40B4-BE49-F238E27FC236}">
                <a16:creationId xmlns:a16="http://schemas.microsoft.com/office/drawing/2014/main" xmlns="" id="{3322A2F9-EDEE-8F37-95FD-F56F94CD05DB}"/>
              </a:ext>
            </a:extLst>
          </p:cNvPr>
          <p:cNvSpPr/>
          <p:nvPr/>
        </p:nvSpPr>
        <p:spPr>
          <a:xfrm>
            <a:off x="813936" y="295468"/>
            <a:ext cx="2420838" cy="1879335"/>
          </a:xfrm>
          <a:custGeom>
            <a:avLst/>
            <a:gdLst/>
            <a:ahLst/>
            <a:cxnLst/>
            <a:rect l="l" t="t" r="r" b="b"/>
            <a:pathLst>
              <a:path w="2420838" h="1879335">
                <a:moveTo>
                  <a:pt x="0" y="0"/>
                </a:moveTo>
                <a:lnTo>
                  <a:pt x="2420838" y="0"/>
                </a:lnTo>
                <a:lnTo>
                  <a:pt x="2420838" y="1879334"/>
                </a:lnTo>
                <a:lnTo>
                  <a:pt x="0" y="1879334"/>
                </a:lnTo>
                <a:lnTo>
                  <a:pt x="0" y="0"/>
                </a:lnTo>
                <a:close/>
              </a:path>
            </a:pathLst>
          </a:custGeom>
          <a:blipFill>
            <a:blip r:embed="rId6"/>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18491728"/>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C1DEAC"/>
        </a:solidFill>
        <a:effectLst/>
      </p:bgPr>
    </p:bg>
    <p:spTree>
      <p:nvGrpSpPr>
        <p:cNvPr id="1" name="Shape 322"/>
        <p:cNvGrpSpPr/>
        <p:nvPr/>
      </p:nvGrpSpPr>
      <p:grpSpPr>
        <a:xfrm>
          <a:off x="0" y="0"/>
          <a:ext cx="0" cy="0"/>
          <a:chOff x="0" y="0"/>
          <a:chExt cx="0" cy="0"/>
        </a:xfrm>
      </p:grpSpPr>
      <p:sp>
        <p:nvSpPr>
          <p:cNvPr id="323" name="Google Shape;323;p23"/>
          <p:cNvSpPr/>
          <p:nvPr/>
        </p:nvSpPr>
        <p:spPr>
          <a:xfrm>
            <a:off x="10740618" y="6741644"/>
            <a:ext cx="7318782" cy="1648866"/>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24" name="Google Shape;324;p23"/>
          <p:cNvSpPr txBox="1"/>
          <p:nvPr/>
        </p:nvSpPr>
        <p:spPr>
          <a:xfrm rot="-5400000">
            <a:off x="-1881822" y="3271770"/>
            <a:ext cx="7133975" cy="1969770"/>
          </a:xfrm>
          <a:prstGeom prst="rect">
            <a:avLst/>
          </a:prstGeom>
          <a:noFill/>
          <a:ln>
            <a:noFill/>
          </a:ln>
        </p:spPr>
        <p:txBody>
          <a:bodyPr spcFirstLastPara="1" wrap="square" lIns="0" tIns="0" rIns="0" bIns="0" anchor="t" anchorCtr="0">
            <a:spAutoFit/>
          </a:bodyPr>
          <a:lstStyle/>
          <a:p>
            <a:r>
              <a:rPr sz="4400" b="1"/>
              <a:t>Ce observăm în sol?</a:t>
            </a:r>
          </a:p>
        </p:txBody>
      </p:sp>
      <p:grpSp>
        <p:nvGrpSpPr>
          <p:cNvPr id="325" name="Google Shape;325;p23"/>
          <p:cNvGrpSpPr/>
          <p:nvPr/>
        </p:nvGrpSpPr>
        <p:grpSpPr>
          <a:xfrm>
            <a:off x="-1356135" y="8423986"/>
            <a:ext cx="21228627" cy="2382050"/>
            <a:chOff x="0" y="-76200"/>
            <a:chExt cx="5591079" cy="627371"/>
          </a:xfrm>
        </p:grpSpPr>
        <p:sp>
          <p:nvSpPr>
            <p:cNvPr id="326" name="Google Shape;326;p23"/>
            <p:cNvSpPr/>
            <p:nvPr/>
          </p:nvSpPr>
          <p:spPr>
            <a:xfrm>
              <a:off x="0" y="0"/>
              <a:ext cx="5591079" cy="551171"/>
            </a:xfrm>
            <a:custGeom>
              <a:avLst/>
              <a:gdLst/>
              <a:ahLst/>
              <a:cxnLst/>
              <a:rect l="l" t="t" r="r" b="b"/>
              <a:pathLst>
                <a:path w="5591079" h="551171" extrusionOk="0">
                  <a:moveTo>
                    <a:pt x="0" y="0"/>
                  </a:moveTo>
                  <a:lnTo>
                    <a:pt x="5591079" y="0"/>
                  </a:lnTo>
                  <a:lnTo>
                    <a:pt x="5591079" y="551171"/>
                  </a:lnTo>
                  <a:lnTo>
                    <a:pt x="0" y="551171"/>
                  </a:lnTo>
                  <a:close/>
                </a:path>
              </a:pathLst>
            </a:custGeom>
            <a:solidFill>
              <a:srgbClr val="23371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27" name="Google Shape;327;p23"/>
            <p:cNvSpPr txBox="1"/>
            <p:nvPr/>
          </p:nvSpPr>
          <p:spPr>
            <a:xfrm>
              <a:off x="0" y="-76200"/>
              <a:ext cx="5591079" cy="627371"/>
            </a:xfrm>
            <a:prstGeom prst="rect">
              <a:avLst/>
            </a:prstGeom>
            <a:no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25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grpSp>
      <p:sp>
        <p:nvSpPr>
          <p:cNvPr id="328" name="Google Shape;328;p23"/>
          <p:cNvSpPr/>
          <p:nvPr/>
        </p:nvSpPr>
        <p:spPr>
          <a:xfrm>
            <a:off x="573235" y="7967920"/>
            <a:ext cx="2420838" cy="1879335"/>
          </a:xfrm>
          <a:custGeom>
            <a:avLst/>
            <a:gdLst/>
            <a:ahLst/>
            <a:cxnLst/>
            <a:rect l="l" t="t" r="r" b="b"/>
            <a:pathLst>
              <a:path w="2420838" h="1879335" extrusionOk="0">
                <a:moveTo>
                  <a:pt x="0" y="0"/>
                </a:moveTo>
                <a:lnTo>
                  <a:pt x="2420838" y="0"/>
                </a:lnTo>
                <a:lnTo>
                  <a:pt x="2420838" y="1879334"/>
                </a:lnTo>
                <a:lnTo>
                  <a:pt x="0" y="187933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29" name="Google Shape;329;p23"/>
          <p:cNvSpPr/>
          <p:nvPr/>
        </p:nvSpPr>
        <p:spPr>
          <a:xfrm>
            <a:off x="12643199" y="9015839"/>
            <a:ext cx="2175350" cy="484922"/>
          </a:xfrm>
          <a:custGeom>
            <a:avLst/>
            <a:gdLst/>
            <a:ahLst/>
            <a:cxnLst/>
            <a:rect l="l" t="t" r="r" b="b"/>
            <a:pathLst>
              <a:path w="2175350" h="484922" extrusionOk="0">
                <a:moveTo>
                  <a:pt x="0" y="0"/>
                </a:moveTo>
                <a:lnTo>
                  <a:pt x="2175351" y="0"/>
                </a:lnTo>
                <a:lnTo>
                  <a:pt x="2175351" y="484922"/>
                </a:lnTo>
                <a:lnTo>
                  <a:pt x="0" y="48492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30" name="Google Shape;330;p23"/>
          <p:cNvSpPr/>
          <p:nvPr/>
        </p:nvSpPr>
        <p:spPr>
          <a:xfrm>
            <a:off x="15203021" y="9052813"/>
            <a:ext cx="1393864" cy="410974"/>
          </a:xfrm>
          <a:custGeom>
            <a:avLst/>
            <a:gdLst/>
            <a:ahLst/>
            <a:cxnLst/>
            <a:rect l="l" t="t" r="r" b="b"/>
            <a:pathLst>
              <a:path w="1393864" h="410974" extrusionOk="0">
                <a:moveTo>
                  <a:pt x="0" y="0"/>
                </a:moveTo>
                <a:lnTo>
                  <a:pt x="1393863" y="0"/>
                </a:lnTo>
                <a:lnTo>
                  <a:pt x="1393863" y="410974"/>
                </a:lnTo>
                <a:lnTo>
                  <a:pt x="0" y="41097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31" name="Google Shape;331;p23"/>
          <p:cNvSpPr/>
          <p:nvPr/>
        </p:nvSpPr>
        <p:spPr>
          <a:xfrm>
            <a:off x="2994073" y="8944201"/>
            <a:ext cx="3709227" cy="734541"/>
          </a:xfrm>
          <a:custGeom>
            <a:avLst/>
            <a:gdLst/>
            <a:ahLst/>
            <a:cxnLst/>
            <a:rect l="l" t="t" r="r" b="b"/>
            <a:pathLst>
              <a:path w="3709227" h="734541" extrusionOk="0">
                <a:moveTo>
                  <a:pt x="0" y="0"/>
                </a:moveTo>
                <a:lnTo>
                  <a:pt x="3709227" y="0"/>
                </a:lnTo>
                <a:lnTo>
                  <a:pt x="3709227" y="734540"/>
                </a:lnTo>
                <a:lnTo>
                  <a:pt x="0" y="73454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32" name="Google Shape;332;p23"/>
          <p:cNvSpPr txBox="1"/>
          <p:nvPr/>
        </p:nvSpPr>
        <p:spPr>
          <a:xfrm>
            <a:off x="839336" y="9671492"/>
            <a:ext cx="16837686" cy="320040"/>
          </a:xfrm>
          <a:prstGeom prst="rect">
            <a:avLst/>
          </a:prstGeom>
          <a:noFill/>
          <a:ln>
            <a:noFill/>
          </a:ln>
        </p:spPr>
        <p:txBody>
          <a:bodyPr spcFirstLastPara="1" wrap="square" lIns="0" tIns="0" rIns="0" bIns="0" anchor="t" anchorCtr="0">
            <a:spAutoFit/>
          </a:bodyPr>
          <a:lstStyle/>
          <a:p>
            <a:pPr marL="0" marR="0" lvl="0" indent="0" algn="just"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900" b="0" i="0" u="none" strike="noStrike" kern="0" cap="none" spc="0" normalizeH="0" baseline="0" noProof="0">
                <a:ln>
                  <a:noFill/>
                </a:ln>
                <a:solidFill>
                  <a:srgbClr val="C1DEAC"/>
                </a:solidFill>
                <a:effectLst/>
                <a:uLnTx/>
                <a:uFillTx/>
                <a:latin typeface="Calibri"/>
                <a:ea typeface="Calibri"/>
                <a:cs typeface="Calibri"/>
                <a:sym typeface="Calibri"/>
              </a:rPr>
              <a:t>Funded by the European Union under GA no. 101112869 – ECHO and co-funded by UK Research and Innovation (UKRI). Views and opinions expressed are however those of the author(s) only and do not necessarily reflect those of the European Union, UKRI, or the European Research Executive Agency (REA). Neither the European Union, UKRI nor the REA can be held responsible for them.</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333" name="Google Shape;333;p23" descr="Interfaz de usuario gráfica, Aplicación&#10;&#10;Descripción generada automáticamente"/>
          <p:cNvPicPr preferRelativeResize="0"/>
          <p:nvPr/>
        </p:nvPicPr>
        <p:blipFill rotWithShape="1">
          <a:blip r:embed="rId7">
            <a:alphaModFix/>
          </a:blip>
          <a:srcRect l="8128" t="76306" r="72928" b="14497"/>
          <a:stretch/>
        </p:blipFill>
        <p:spPr>
          <a:xfrm>
            <a:off x="10439400" y="6711137"/>
            <a:ext cx="1631311" cy="1693799"/>
          </a:xfrm>
          <a:prstGeom prst="roundRect">
            <a:avLst>
              <a:gd name="adj" fmla="val 16667"/>
            </a:avLst>
          </a:prstGeom>
          <a:noFill/>
          <a:ln>
            <a:noFill/>
          </a:ln>
        </p:spPr>
      </p:pic>
      <p:pic>
        <p:nvPicPr>
          <p:cNvPr id="334" name="Google Shape;334;p23" descr="Interfaz de usuario gráfica&#10;&#10;Descripción generada automáticamente"/>
          <p:cNvPicPr preferRelativeResize="0"/>
          <p:nvPr/>
        </p:nvPicPr>
        <p:blipFill rotWithShape="1">
          <a:blip r:embed="rId8">
            <a:alphaModFix/>
          </a:blip>
          <a:srcRect l="7976" t="37663" r="73176" b="53559"/>
          <a:stretch/>
        </p:blipFill>
        <p:spPr>
          <a:xfrm>
            <a:off x="3505200" y="1405023"/>
            <a:ext cx="1623225" cy="1616999"/>
          </a:xfrm>
          <a:prstGeom prst="roundRect">
            <a:avLst>
              <a:gd name="adj" fmla="val 16667"/>
            </a:avLst>
          </a:prstGeom>
          <a:noFill/>
          <a:ln>
            <a:noFill/>
          </a:ln>
        </p:spPr>
      </p:pic>
      <p:pic>
        <p:nvPicPr>
          <p:cNvPr id="335" name="Google Shape;335;p23" descr="Interfaz de usuario gráfica&#10;&#10;Descripción generada automáticamente"/>
          <p:cNvPicPr preferRelativeResize="0"/>
          <p:nvPr/>
        </p:nvPicPr>
        <p:blipFill rotWithShape="1">
          <a:blip r:embed="rId8">
            <a:alphaModFix/>
          </a:blip>
          <a:srcRect l="7863" t="47820" r="73289" b="43255"/>
          <a:stretch/>
        </p:blipFill>
        <p:spPr>
          <a:xfrm>
            <a:off x="3505200" y="3160326"/>
            <a:ext cx="1623225" cy="1643904"/>
          </a:xfrm>
          <a:prstGeom prst="roundRect">
            <a:avLst>
              <a:gd name="adj" fmla="val 16667"/>
            </a:avLst>
          </a:prstGeom>
          <a:noFill/>
          <a:ln>
            <a:noFill/>
          </a:ln>
        </p:spPr>
      </p:pic>
      <p:pic>
        <p:nvPicPr>
          <p:cNvPr id="336" name="Google Shape;336;p23" descr="Interfaz de usuario gráfica&#10;&#10;Descripción generada automáticamente"/>
          <p:cNvPicPr preferRelativeResize="0"/>
          <p:nvPr/>
        </p:nvPicPr>
        <p:blipFill rotWithShape="1">
          <a:blip r:embed="rId9">
            <a:alphaModFix/>
          </a:blip>
          <a:srcRect l="5829" t="18169" r="81214" b="74583"/>
          <a:stretch/>
        </p:blipFill>
        <p:spPr>
          <a:xfrm>
            <a:off x="3793936" y="211232"/>
            <a:ext cx="989925" cy="1184266"/>
          </a:xfrm>
          <a:prstGeom prst="rect">
            <a:avLst/>
          </a:prstGeom>
          <a:noFill/>
          <a:ln>
            <a:noFill/>
          </a:ln>
        </p:spPr>
      </p:pic>
      <p:pic>
        <p:nvPicPr>
          <p:cNvPr id="337" name="Google Shape;337;p23" descr="Interfaz de usuario gráfica&#10;&#10;Descripción generada automáticamente"/>
          <p:cNvPicPr preferRelativeResize="0"/>
          <p:nvPr/>
        </p:nvPicPr>
        <p:blipFill rotWithShape="1">
          <a:blip r:embed="rId8">
            <a:alphaModFix/>
          </a:blip>
          <a:srcRect l="7632" t="57867" r="72700" b="32937"/>
          <a:stretch/>
        </p:blipFill>
        <p:spPr>
          <a:xfrm>
            <a:off x="3505200" y="4973079"/>
            <a:ext cx="1631311" cy="1631310"/>
          </a:xfrm>
          <a:prstGeom prst="roundRect">
            <a:avLst>
              <a:gd name="adj" fmla="val 16667"/>
            </a:avLst>
          </a:prstGeom>
          <a:noFill/>
          <a:ln>
            <a:noFill/>
          </a:ln>
        </p:spPr>
      </p:pic>
      <p:pic>
        <p:nvPicPr>
          <p:cNvPr id="338" name="Google Shape;338;p23" descr="Interfaz de usuario gráfica&#10;&#10;Descripción generada automáticamente"/>
          <p:cNvPicPr preferRelativeResize="0"/>
          <p:nvPr/>
        </p:nvPicPr>
        <p:blipFill rotWithShape="1">
          <a:blip r:embed="rId8">
            <a:alphaModFix/>
          </a:blip>
          <a:srcRect l="7910" t="68193" r="73242" b="22881"/>
          <a:stretch/>
        </p:blipFill>
        <p:spPr>
          <a:xfrm>
            <a:off x="3505200" y="6736085"/>
            <a:ext cx="1623225" cy="1643905"/>
          </a:xfrm>
          <a:prstGeom prst="roundRect">
            <a:avLst>
              <a:gd name="adj" fmla="val 16667"/>
            </a:avLst>
          </a:prstGeom>
          <a:noFill/>
          <a:ln>
            <a:noFill/>
          </a:ln>
        </p:spPr>
      </p:pic>
      <p:pic>
        <p:nvPicPr>
          <p:cNvPr id="339" name="Google Shape;339;p23" descr="Interfaz de usuario gráfica&#10;&#10;Descripción generada automáticamente"/>
          <p:cNvPicPr preferRelativeResize="0"/>
          <p:nvPr/>
        </p:nvPicPr>
        <p:blipFill rotWithShape="1">
          <a:blip r:embed="rId8">
            <a:alphaModFix/>
          </a:blip>
          <a:srcRect l="7985" t="78199" r="73073" b="12877"/>
          <a:stretch/>
        </p:blipFill>
        <p:spPr>
          <a:xfrm>
            <a:off x="10439401" y="1378118"/>
            <a:ext cx="1631311" cy="1643904"/>
          </a:xfrm>
          <a:prstGeom prst="roundRect">
            <a:avLst>
              <a:gd name="adj" fmla="val 16667"/>
            </a:avLst>
          </a:prstGeom>
          <a:noFill/>
          <a:ln>
            <a:noFill/>
          </a:ln>
        </p:spPr>
      </p:pic>
      <p:pic>
        <p:nvPicPr>
          <p:cNvPr id="340" name="Google Shape;340;p23" descr="Interfaz de usuario gráfica, Aplicación&#10;&#10;Descripción generada automáticamente"/>
          <p:cNvPicPr preferRelativeResize="0"/>
          <p:nvPr/>
        </p:nvPicPr>
        <p:blipFill rotWithShape="1">
          <a:blip r:embed="rId7">
            <a:alphaModFix/>
          </a:blip>
          <a:srcRect l="7721" t="49226" r="72611" b="41751"/>
          <a:stretch/>
        </p:blipFill>
        <p:spPr>
          <a:xfrm>
            <a:off x="10439401" y="3190871"/>
            <a:ext cx="1631311" cy="1600704"/>
          </a:xfrm>
          <a:prstGeom prst="roundRect">
            <a:avLst>
              <a:gd name="adj" fmla="val 16667"/>
            </a:avLst>
          </a:prstGeom>
          <a:noFill/>
          <a:ln>
            <a:noFill/>
          </a:ln>
        </p:spPr>
      </p:pic>
      <p:pic>
        <p:nvPicPr>
          <p:cNvPr id="341" name="Google Shape;341;p23" descr="Interfaz de usuario gráfica, Aplicación&#10;&#10;Descripción generada automáticamente"/>
          <p:cNvPicPr preferRelativeResize="0"/>
          <p:nvPr/>
        </p:nvPicPr>
        <p:blipFill rotWithShape="1">
          <a:blip r:embed="rId7">
            <a:alphaModFix/>
          </a:blip>
          <a:srcRect l="8182" t="59388" r="72969" b="31832"/>
          <a:stretch/>
        </p:blipFill>
        <p:spPr>
          <a:xfrm>
            <a:off x="10447487" y="4953914"/>
            <a:ext cx="1623225" cy="1616999"/>
          </a:xfrm>
          <a:prstGeom prst="roundRect">
            <a:avLst>
              <a:gd name="adj" fmla="val 16667"/>
            </a:avLst>
          </a:prstGeom>
          <a:noFill/>
          <a:ln>
            <a:noFill/>
          </a:ln>
        </p:spPr>
      </p:pic>
      <p:pic>
        <p:nvPicPr>
          <p:cNvPr id="342" name="Google Shape;342;p23" descr="Interfaz de usuario gráfica&#10;&#10;Descripción generada automáticamente"/>
          <p:cNvPicPr preferRelativeResize="0"/>
          <p:nvPr/>
        </p:nvPicPr>
        <p:blipFill rotWithShape="1">
          <a:blip r:embed="rId9">
            <a:alphaModFix/>
          </a:blip>
          <a:srcRect l="19296" t="18169" r="67237" b="74583"/>
          <a:stretch/>
        </p:blipFill>
        <p:spPr>
          <a:xfrm>
            <a:off x="10740618" y="211232"/>
            <a:ext cx="1028874" cy="1184266"/>
          </a:xfrm>
          <a:prstGeom prst="rect">
            <a:avLst/>
          </a:prstGeom>
          <a:noFill/>
          <a:ln>
            <a:noFill/>
          </a:ln>
        </p:spPr>
      </p:pic>
      <p:sp>
        <p:nvSpPr>
          <p:cNvPr id="344" name="Google Shape;344;p23"/>
          <p:cNvSpPr txBox="1"/>
          <p:nvPr/>
        </p:nvSpPr>
        <p:spPr>
          <a:xfrm>
            <a:off x="5389556" y="1650530"/>
            <a:ext cx="4765968" cy="2068259"/>
          </a:xfrm>
          <a:prstGeom prst="rect">
            <a:avLst/>
          </a:prstGeom>
          <a:noFill/>
          <a:ln>
            <a:noFill/>
          </a:ln>
        </p:spPr>
        <p:txBody>
          <a:bodyPr spcFirstLastPara="1" wrap="square" lIns="0" tIns="0" rIns="0" bIns="0" anchor="t" anchorCtr="0">
            <a:spAutoFit/>
          </a:bodyPr>
          <a:lstStyle/>
          <a:p>
            <a:pPr>
              <a:lnSpc>
                <a:spcPct val="140000"/>
              </a:lnSpc>
              <a:buClr>
                <a:srgbClr val="000000"/>
              </a:buClr>
              <a:defRPr/>
            </a:pPr>
            <a:r>
              <a:rPr lang="es-ES" sz="3200" b="1" dirty="0" err="1">
                <a:latin typeface="Calibri"/>
              </a:rPr>
              <a:t>Vegetati</a:t>
            </a:r>
            <a:r>
              <a:rPr lang="ro-RO" sz="3200" b="1" dirty="0">
                <a:latin typeface="Calibri"/>
              </a:rPr>
              <a:t>e, </a:t>
            </a:r>
            <a:r>
              <a:rPr lang="ro-RO" sz="3200" b="1" dirty="0" err="1">
                <a:latin typeface="Calibri"/>
              </a:rPr>
              <a:t>heterogenitate</a:t>
            </a:r>
            <a:r>
              <a:rPr lang="ro-RO" sz="3200" b="1" dirty="0">
                <a:latin typeface="Calibri"/>
              </a:rPr>
              <a:t> </a:t>
            </a:r>
            <a:br>
              <a:rPr lang="ro-RO" sz="3200" b="1" dirty="0">
                <a:latin typeface="Calibri"/>
              </a:rPr>
            </a:br>
            <a:r>
              <a:rPr lang="ro-RO" sz="3200" b="1" dirty="0">
                <a:latin typeface="Calibri"/>
              </a:rPr>
              <a:t>peisaj</a:t>
            </a:r>
            <a:endParaRPr lang="en-US" sz="3200" dirty="0"/>
          </a:p>
          <a:p>
            <a:pPr marL="0" marR="0" lvl="0" indent="0" algn="l" defTabSz="914400" rtl="0" eaLnBrk="1" fontAlgn="auto" latinLnBrk="0" hangingPunct="1">
              <a:lnSpc>
                <a:spcPct val="140000"/>
              </a:lnSpc>
              <a:spcBef>
                <a:spcPts val="0"/>
              </a:spcBef>
              <a:spcAft>
                <a:spcPts val="0"/>
              </a:spcAft>
              <a:buClr>
                <a:srgbClr val="000000"/>
              </a:buClr>
              <a:buSzTx/>
              <a:buFont typeface="Arial"/>
              <a:buNone/>
              <a:tabLst/>
              <a:defRPr/>
            </a:pPr>
            <a:endParaRPr kumimoji="0" lang="en-US" sz="30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Gill Sans"/>
            </a:endParaRPr>
          </a:p>
        </p:txBody>
      </p:sp>
      <p:sp>
        <p:nvSpPr>
          <p:cNvPr id="345" name="Google Shape;345;p23"/>
          <p:cNvSpPr txBox="1"/>
          <p:nvPr/>
        </p:nvSpPr>
        <p:spPr>
          <a:xfrm>
            <a:off x="5379756" y="7017334"/>
            <a:ext cx="4765969" cy="507831"/>
          </a:xfrm>
          <a:prstGeom prst="rect">
            <a:avLst/>
          </a:prstGeom>
          <a:noFill/>
          <a:ln>
            <a:noFill/>
          </a:ln>
        </p:spPr>
        <p:txBody>
          <a:bodyPr spcFirstLastPara="1" wrap="square" lIns="0" tIns="0" rIns="0" bIns="0" anchor="t" anchorCtr="0">
            <a:spAutoFit/>
          </a:bodyPr>
          <a:lstStyle/>
          <a:p>
            <a:r>
              <a:rPr lang="ro-RO" sz="3200" b="1" dirty="0"/>
              <a:t>Poluanți</a:t>
            </a:r>
            <a:endParaRPr lang="es-ES" sz="3200" b="1" dirty="0"/>
          </a:p>
        </p:txBody>
      </p:sp>
      <p:sp>
        <p:nvSpPr>
          <p:cNvPr id="346" name="Google Shape;346;p23"/>
          <p:cNvSpPr txBox="1"/>
          <p:nvPr/>
        </p:nvSpPr>
        <p:spPr>
          <a:xfrm>
            <a:off x="12354589" y="1874265"/>
            <a:ext cx="4876800" cy="507831"/>
          </a:xfrm>
          <a:prstGeom prst="rect">
            <a:avLst/>
          </a:prstGeom>
          <a:noFill/>
          <a:ln>
            <a:noFill/>
          </a:ln>
        </p:spPr>
        <p:txBody>
          <a:bodyPr spcFirstLastPara="1" wrap="square" lIns="0" tIns="0" rIns="0" bIns="0" anchor="t" anchorCtr="0">
            <a:spAutoFit/>
          </a:bodyPr>
          <a:lstStyle/>
          <a:p>
            <a:pPr lvl="0"/>
            <a:r>
              <a:rPr lang="ro-RO" sz="3200" b="1" dirty="0"/>
              <a:t>Carbon organic (culoare)</a:t>
            </a:r>
            <a:endParaRPr lang="es-ES" sz="3200" b="1" dirty="0"/>
          </a:p>
        </p:txBody>
      </p:sp>
      <p:sp>
        <p:nvSpPr>
          <p:cNvPr id="347" name="Google Shape;347;p23"/>
          <p:cNvSpPr txBox="1"/>
          <p:nvPr/>
        </p:nvSpPr>
        <p:spPr>
          <a:xfrm>
            <a:off x="5375113" y="5227868"/>
            <a:ext cx="3906648" cy="1290225"/>
          </a:xfrm>
          <a:prstGeom prst="rect">
            <a:avLst/>
          </a:prstGeom>
          <a:noFill/>
          <a:ln>
            <a:noFill/>
          </a:ln>
        </p:spPr>
        <p:txBody>
          <a:bodyPr spcFirstLastPara="1" wrap="square" lIns="0" tIns="0" rIns="0" bIns="0" anchor="t" anchorCtr="0">
            <a:spAutoFit/>
          </a:bodyPr>
          <a:lstStyle/>
          <a:p>
            <a:pPr>
              <a:lnSpc>
                <a:spcPct val="131250"/>
              </a:lnSpc>
              <a:buClr>
                <a:srgbClr val="000000"/>
              </a:buClr>
              <a:defRPr/>
            </a:pPr>
            <a:r>
              <a:rPr lang="ro-RO" sz="3200" b="1" dirty="0"/>
              <a:t>Biodiversitate </a:t>
            </a:r>
            <a:r>
              <a:rPr lang="ro-RO" sz="3200" dirty="0"/>
              <a:t>(râme)</a:t>
            </a:r>
            <a:endParaRPr lang="es-ES" sz="3200" dirty="0"/>
          </a:p>
        </p:txBody>
      </p:sp>
      <p:sp>
        <p:nvSpPr>
          <p:cNvPr id="348" name="Google Shape;348;p23"/>
          <p:cNvSpPr txBox="1"/>
          <p:nvPr/>
        </p:nvSpPr>
        <p:spPr>
          <a:xfrm>
            <a:off x="5389556" y="3668489"/>
            <a:ext cx="4876800" cy="507831"/>
          </a:xfrm>
          <a:prstGeom prst="rect">
            <a:avLst/>
          </a:prstGeom>
          <a:noFill/>
          <a:ln>
            <a:noFill/>
          </a:ln>
        </p:spPr>
        <p:txBody>
          <a:bodyPr spcFirstLastPara="1" wrap="square" lIns="0" tIns="0" rIns="0" bIns="0" anchor="t" anchorCtr="0">
            <a:spAutoFit/>
          </a:bodyPr>
          <a:lstStyle/>
          <a:p>
            <a:pPr lvl="0"/>
            <a:r>
              <a:rPr lang="ro-RO" sz="3200" b="1" dirty="0"/>
              <a:t>Structură</a:t>
            </a:r>
            <a:endParaRPr lang="es-ES" sz="3200" b="1" dirty="0"/>
          </a:p>
        </p:txBody>
      </p:sp>
      <p:sp>
        <p:nvSpPr>
          <p:cNvPr id="349" name="Google Shape;349;p23"/>
          <p:cNvSpPr txBox="1"/>
          <p:nvPr/>
        </p:nvSpPr>
        <p:spPr>
          <a:xfrm>
            <a:off x="5375113" y="498697"/>
            <a:ext cx="4765968" cy="645113"/>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31250"/>
              </a:lnSpc>
              <a:spcBef>
                <a:spcPts val="0"/>
              </a:spcBef>
              <a:spcAft>
                <a:spcPts val="0"/>
              </a:spcAft>
              <a:buClr>
                <a:srgbClr val="000000"/>
              </a:buClr>
              <a:buSzTx/>
              <a:buFont typeface="Arial"/>
              <a:buNone/>
              <a:tabLst/>
              <a:defRPr/>
            </a:pPr>
            <a:r>
              <a:rPr kumimoji="0" lang="ro-RO" sz="3200" b="0" i="0" u="none" strike="noStrike" kern="0" cap="none" spc="0" normalizeH="0" baseline="0" noProof="0" dirty="0">
                <a:ln>
                  <a:noFill/>
                </a:ln>
                <a:solidFill>
                  <a:srgbClr val="FFFFFF"/>
                </a:solidFill>
                <a:effectLst/>
                <a:uLnTx/>
                <a:uFillTx/>
                <a:latin typeface="Calibri"/>
                <a:ea typeface="Calibri"/>
                <a:cs typeface="Calibri"/>
                <a:sym typeface="Calibri"/>
              </a:rPr>
              <a:t>Cod </a:t>
            </a:r>
            <a:r>
              <a:rPr kumimoji="0" lang="en-US" sz="3200" b="0" i="0" u="none" strike="noStrike" kern="0" cap="none" spc="0" normalizeH="0" baseline="0" noProof="0" dirty="0">
                <a:ln>
                  <a:noFill/>
                </a:ln>
                <a:solidFill>
                  <a:srgbClr val="FFFFFF"/>
                </a:solidFill>
                <a:effectLst/>
                <a:uLnTx/>
                <a:uFillTx/>
                <a:latin typeface="Calibri"/>
                <a:ea typeface="Calibri"/>
                <a:cs typeface="Calibri"/>
                <a:sym typeface="Calibri"/>
              </a:rPr>
              <a:t>QR</a:t>
            </a:r>
            <a:endParaRPr kumimoji="0" sz="32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350" name="Google Shape;350;p23"/>
          <p:cNvSpPr txBox="1"/>
          <p:nvPr/>
        </p:nvSpPr>
        <p:spPr>
          <a:xfrm>
            <a:off x="12354589" y="498697"/>
            <a:ext cx="4765968" cy="645113"/>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3125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srgbClr val="FFFFFF"/>
                </a:solidFill>
                <a:effectLst/>
                <a:uLnTx/>
                <a:uFillTx/>
                <a:latin typeface="Calibri"/>
                <a:ea typeface="Calibri"/>
                <a:cs typeface="Calibri"/>
                <a:sym typeface="Calibri"/>
              </a:rPr>
              <a:t> </a:t>
            </a:r>
            <a:r>
              <a:rPr kumimoji="0" lang="ro-RO" sz="3200" b="0" i="0" u="none" strike="noStrike" kern="0" cap="none" spc="0" normalizeH="0" baseline="0" noProof="0" dirty="0">
                <a:ln>
                  <a:noFill/>
                </a:ln>
                <a:solidFill>
                  <a:srgbClr val="FFFFFF"/>
                </a:solidFill>
                <a:effectLst/>
                <a:uLnTx/>
                <a:uFillTx/>
                <a:latin typeface="Calibri"/>
                <a:ea typeface="Calibri"/>
                <a:cs typeface="Calibri"/>
                <a:sym typeface="Calibri"/>
              </a:rPr>
              <a:t>coordonate </a:t>
            </a:r>
            <a:r>
              <a:rPr kumimoji="0" lang="en-US" sz="3200" b="0" i="0" u="none" strike="noStrike" kern="0" cap="none" spc="0" normalizeH="0" baseline="0" noProof="0" dirty="0">
                <a:ln>
                  <a:noFill/>
                </a:ln>
                <a:solidFill>
                  <a:srgbClr val="FFFFFF"/>
                </a:solidFill>
                <a:effectLst/>
                <a:uLnTx/>
                <a:uFillTx/>
                <a:latin typeface="Calibri"/>
                <a:ea typeface="Calibri"/>
                <a:cs typeface="Calibri"/>
                <a:sym typeface="Calibri"/>
              </a:rPr>
              <a:t>GPS</a:t>
            </a:r>
            <a:r>
              <a:rPr lang="ro-RO" sz="3200" kern="0" dirty="0">
                <a:solidFill>
                  <a:srgbClr val="FFFFFF"/>
                </a:solidFill>
                <a:latin typeface="Calibri"/>
                <a:ea typeface="Calibri"/>
                <a:cs typeface="Calibri"/>
                <a:sym typeface="Calibri"/>
              </a:rPr>
              <a:t>, fotografii</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351" name="Google Shape;351;p23"/>
          <p:cNvSpPr txBox="1"/>
          <p:nvPr/>
        </p:nvSpPr>
        <p:spPr>
          <a:xfrm>
            <a:off x="12340146" y="5455013"/>
            <a:ext cx="3906648" cy="492443"/>
          </a:xfrm>
          <a:prstGeom prst="rect">
            <a:avLst/>
          </a:prstGeom>
          <a:noFill/>
          <a:ln>
            <a:noFill/>
          </a:ln>
        </p:spPr>
        <p:txBody>
          <a:bodyPr spcFirstLastPara="1" wrap="square" lIns="0" tIns="0" rIns="0" bIns="0" anchor="t" anchorCtr="0">
            <a:spAutoFit/>
          </a:bodyPr>
          <a:lstStyle/>
          <a:p>
            <a:pPr lvl="0"/>
            <a:r>
              <a:rPr lang="ro-RO" sz="3200" b="1" dirty="0"/>
              <a:t>pH</a:t>
            </a:r>
            <a:endParaRPr lang="es-ES" sz="3200" b="1" dirty="0"/>
          </a:p>
        </p:txBody>
      </p:sp>
      <p:sp>
        <p:nvSpPr>
          <p:cNvPr id="352" name="Google Shape;352;p23"/>
          <p:cNvSpPr txBox="1"/>
          <p:nvPr/>
        </p:nvSpPr>
        <p:spPr>
          <a:xfrm>
            <a:off x="12354589" y="3684628"/>
            <a:ext cx="4876800" cy="507831"/>
          </a:xfrm>
          <a:prstGeom prst="rect">
            <a:avLst/>
          </a:prstGeom>
          <a:noFill/>
          <a:ln>
            <a:noFill/>
          </a:ln>
        </p:spPr>
        <p:txBody>
          <a:bodyPr spcFirstLastPara="1" wrap="square" lIns="0" tIns="0" rIns="0" bIns="0" anchor="t" anchorCtr="0">
            <a:spAutoFit/>
          </a:bodyPr>
          <a:lstStyle/>
          <a:p>
            <a:pPr lvl="0"/>
            <a:r>
              <a:rPr lang="ro-RO" sz="3200" b="1" dirty="0"/>
              <a:t>Textură</a:t>
            </a:r>
            <a:endParaRPr lang="es-ES" sz="3200" b="1" dirty="0"/>
          </a:p>
        </p:txBody>
      </p:sp>
      <p:sp>
        <p:nvSpPr>
          <p:cNvPr id="353" name="Google Shape;353;p23"/>
          <p:cNvSpPr txBox="1"/>
          <p:nvPr/>
        </p:nvSpPr>
        <p:spPr>
          <a:xfrm>
            <a:off x="12340146" y="7031812"/>
            <a:ext cx="5947854" cy="645113"/>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31250"/>
              </a:lnSpc>
              <a:spcBef>
                <a:spcPts val="0"/>
              </a:spcBef>
              <a:spcAft>
                <a:spcPts val="0"/>
              </a:spcAft>
              <a:buClr>
                <a:srgbClr val="000000"/>
              </a:buClr>
              <a:buSzTx/>
              <a:buFont typeface="Arial"/>
              <a:buNone/>
              <a:tabLst/>
              <a:defRPr/>
            </a:pPr>
            <a:r>
              <a:rPr kumimoji="0" lang="ro-RO" sz="3200" b="0" i="0" u="none" strike="noStrike" kern="0" cap="none" spc="0" normalizeH="0" baseline="0" noProof="0" dirty="0">
                <a:ln>
                  <a:noFill/>
                </a:ln>
                <a:solidFill>
                  <a:srgbClr val="000000"/>
                </a:solidFill>
                <a:effectLst/>
                <a:uLnTx/>
                <a:uFillTx/>
                <a:latin typeface="Calibri"/>
                <a:ea typeface="Calibri"/>
                <a:cs typeface="Calibri"/>
                <a:sym typeface="Calibri"/>
              </a:rPr>
              <a:t>Diversitate </a:t>
            </a:r>
            <a:r>
              <a:rPr kumimoji="0" lang="ro-RO" sz="3200" b="0" i="0" u="none" strike="noStrike" kern="0" cap="none" spc="0" normalizeH="0" baseline="0" noProof="0" dirty="0" err="1">
                <a:ln>
                  <a:noFill/>
                </a:ln>
                <a:solidFill>
                  <a:srgbClr val="000000"/>
                </a:solidFill>
                <a:effectLst/>
                <a:uLnTx/>
                <a:uFillTx/>
                <a:latin typeface="Calibri"/>
                <a:ea typeface="Calibri"/>
                <a:cs typeface="Calibri"/>
                <a:sym typeface="Calibri"/>
              </a:rPr>
              <a:t>marcogenomică</a:t>
            </a:r>
            <a:endParaRPr kumimoji="0" sz="3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354" name="Google Shape;354;p23"/>
          <p:cNvSpPr txBox="1"/>
          <p:nvPr/>
        </p:nvSpPr>
        <p:spPr>
          <a:xfrm>
            <a:off x="12340146" y="7467315"/>
            <a:ext cx="4765968" cy="645113"/>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31250"/>
              </a:lnSpc>
              <a:spcBef>
                <a:spcPts val="0"/>
              </a:spcBef>
              <a:spcAft>
                <a:spcPts val="0"/>
              </a:spcAft>
              <a:buClr>
                <a:srgbClr val="000000"/>
              </a:buClr>
              <a:buSzTx/>
              <a:buFont typeface="Arial"/>
              <a:buNone/>
              <a:tabLst/>
              <a:defRPr/>
            </a:pPr>
            <a:r>
              <a:rPr kumimoji="0" lang="ro-RO" sz="3200" b="0" i="0" u="none" strike="noStrike" kern="0" cap="none" spc="0" normalizeH="0" baseline="0" noProof="0" dirty="0">
                <a:ln>
                  <a:noFill/>
                </a:ln>
                <a:solidFill>
                  <a:srgbClr val="000000"/>
                </a:solidFill>
                <a:effectLst/>
                <a:uLnTx/>
                <a:uFillTx/>
                <a:latin typeface="Calibri"/>
                <a:ea typeface="Calibri"/>
                <a:cs typeface="Calibri"/>
                <a:sym typeface="Calibri"/>
              </a:rPr>
              <a:t>Metale grele și </a:t>
            </a:r>
            <a:r>
              <a:rPr kumimoji="0" lang="ro-RO" sz="3200" b="0" i="0" u="none" strike="noStrike" kern="0" cap="none" spc="0" normalizeH="0" baseline="0" noProof="0" dirty="0" err="1">
                <a:ln>
                  <a:noFill/>
                </a:ln>
                <a:solidFill>
                  <a:srgbClr val="000000"/>
                </a:solidFill>
                <a:effectLst/>
                <a:uLnTx/>
                <a:uFillTx/>
                <a:latin typeface="Calibri"/>
                <a:ea typeface="Calibri"/>
                <a:cs typeface="Calibri"/>
                <a:sym typeface="Calibri"/>
              </a:rPr>
              <a:t>nutrienți</a:t>
            </a:r>
            <a:endParaRPr kumimoji="0" sz="3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355" name="Google Shape;355;p23" descr="Set de laboratorio FLASK PNG descarga gratuita"/>
          <p:cNvPicPr preferRelativeResize="0"/>
          <p:nvPr/>
        </p:nvPicPr>
        <p:blipFill rotWithShape="1">
          <a:blip r:embed="rId10">
            <a:alphaModFix/>
          </a:blip>
          <a:srcRect/>
          <a:stretch/>
        </p:blipFill>
        <p:spPr>
          <a:xfrm>
            <a:off x="8902535" y="7332087"/>
            <a:ext cx="1807446" cy="1819910"/>
          </a:xfrm>
          <a:prstGeom prst="rect">
            <a:avLst/>
          </a:prstGeom>
          <a:noFill/>
          <a:ln>
            <a:noFill/>
          </a:ln>
        </p:spPr>
      </p:pic>
      <p:pic>
        <p:nvPicPr>
          <p:cNvPr id="356" name="Google Shape;356;p23" descr="Gráfico&#10;&#10;Descripción generada automáticamente con confianza media"/>
          <p:cNvPicPr preferRelativeResize="0"/>
          <p:nvPr/>
        </p:nvPicPr>
        <p:blipFill rotWithShape="1">
          <a:blip r:embed="rId11">
            <a:alphaModFix/>
          </a:blip>
          <a:srcRect/>
          <a:stretch/>
        </p:blipFill>
        <p:spPr>
          <a:xfrm rot="1197252">
            <a:off x="14950212" y="2721144"/>
            <a:ext cx="3991232" cy="2750714"/>
          </a:xfrm>
          <a:prstGeom prst="rect">
            <a:avLst/>
          </a:prstGeom>
          <a:noFill/>
          <a:ln>
            <a:noFill/>
          </a:ln>
        </p:spPr>
      </p:pic>
      <p:pic>
        <p:nvPicPr>
          <p:cNvPr id="357" name="Google Shape;357;p23"/>
          <p:cNvPicPr preferRelativeResize="0"/>
          <p:nvPr/>
        </p:nvPicPr>
        <p:blipFill rotWithShape="1">
          <a:blip r:embed="rId12">
            <a:alphaModFix/>
          </a:blip>
          <a:srcRect l="8529" t="7836" r="76650" b="56923"/>
          <a:stretch/>
        </p:blipFill>
        <p:spPr>
          <a:xfrm rot="-1623966">
            <a:off x="14697951" y="4076546"/>
            <a:ext cx="1977453" cy="2670252"/>
          </a:xfrm>
          <a:prstGeom prst="roundRect">
            <a:avLst>
              <a:gd name="adj" fmla="val 16667"/>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5d53fec-f6f5-4c72-b411-0a61a60dbad7" xsi:nil="true"/>
    <lcf76f155ced4ddcb4097134ff3c332f xmlns="780923fb-b2a7-4485-b367-97bd0dbbf9a7">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D92B8C46C36DD745B9016FD40206FFD5" ma:contentTypeVersion="14" ma:contentTypeDescription="Crear nuevo documento." ma:contentTypeScope="" ma:versionID="b74c0a11008b685af7182276db3b4d4e">
  <xsd:schema xmlns:xsd="http://www.w3.org/2001/XMLSchema" xmlns:xs="http://www.w3.org/2001/XMLSchema" xmlns:p="http://schemas.microsoft.com/office/2006/metadata/properties" xmlns:ns2="780923fb-b2a7-4485-b367-97bd0dbbf9a7" xmlns:ns3="85d53fec-f6f5-4c72-b411-0a61a60dbad7" targetNamespace="http://schemas.microsoft.com/office/2006/metadata/properties" ma:root="true" ma:fieldsID="66e4068e4c1a915472003677f5cc46be" ns2:_="" ns3:_="">
    <xsd:import namespace="780923fb-b2a7-4485-b367-97bd0dbbf9a7"/>
    <xsd:import namespace="85d53fec-f6f5-4c72-b411-0a61a60dbad7"/>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3:SharedWithUsers" minOccurs="0"/>
                <xsd:element ref="ns3:SharedWithDetail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80923fb-b2a7-4485-b367-97bd0dbbf9a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Etiquetas de imagen" ma:readOnly="false" ma:fieldId="{5cf76f15-5ced-4ddc-b409-7134ff3c332f}" ma:taxonomyMulti="true" ma:sspId="dedd1c77-ecac-4adc-8928-a4b79cad4f03"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5d53fec-f6f5-4c72-b411-0a61a60dbad7"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4f3e82ba-ab8d-469a-ad39-de883ff2b48b}" ma:internalName="TaxCatchAll" ma:showField="CatchAllData" ma:web="85d53fec-f6f5-4c72-b411-0a61a60dbad7">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826EAB9-E12F-43C5-8E14-83BD59D63E85}">
  <ds:schemaRefs>
    <ds:schemaRef ds:uri="http://schemas.microsoft.com/office/2006/documentManagement/types"/>
    <ds:schemaRef ds:uri="http://schemas.microsoft.com/office/2006/metadata/properties"/>
    <ds:schemaRef ds:uri="85d53fec-f6f5-4c72-b411-0a61a60dbad7"/>
    <ds:schemaRef ds:uri="http://purl.org/dc/elements/1.1/"/>
    <ds:schemaRef ds:uri="http://purl.org/dc/terms/"/>
    <ds:schemaRef ds:uri="http://www.w3.org/XML/1998/namespace"/>
    <ds:schemaRef ds:uri="http://schemas.microsoft.com/office/infopath/2007/PartnerControls"/>
    <ds:schemaRef ds:uri="http://schemas.openxmlformats.org/package/2006/metadata/core-properties"/>
    <ds:schemaRef ds:uri="780923fb-b2a7-4485-b367-97bd0dbbf9a7"/>
    <ds:schemaRef ds:uri="http://purl.org/dc/dcmitype/"/>
  </ds:schemaRefs>
</ds:datastoreItem>
</file>

<file path=customXml/itemProps2.xml><?xml version="1.0" encoding="utf-8"?>
<ds:datastoreItem xmlns:ds="http://schemas.openxmlformats.org/officeDocument/2006/customXml" ds:itemID="{49A448A7-2DD9-4971-B1F4-BA64A4D4186B}">
  <ds:schemaRefs>
    <ds:schemaRef ds:uri="http://schemas.microsoft.com/sharepoint/v3/contenttype/forms"/>
  </ds:schemaRefs>
</ds:datastoreItem>
</file>

<file path=customXml/itemProps3.xml><?xml version="1.0" encoding="utf-8"?>
<ds:datastoreItem xmlns:ds="http://schemas.openxmlformats.org/officeDocument/2006/customXml" ds:itemID="{E8BF9085-990E-4309-925C-3D888DF61F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80923fb-b2a7-4485-b367-97bd0dbbf9a7"/>
    <ds:schemaRef ds:uri="85d53fec-f6f5-4c72-b411-0a61a60dbad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2275</TotalTime>
  <Words>1340</Words>
  <Application>Microsoft Office PowerPoint</Application>
  <PresentationFormat>Custom</PresentationFormat>
  <Paragraphs>107</Paragraphs>
  <Slides>15</Slides>
  <Notes>10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15</vt:i4>
      </vt:variant>
    </vt:vector>
  </HeadingPairs>
  <TitlesOfParts>
    <vt:vector size="24" baseType="lpstr">
      <vt:lpstr>Calibri (MS)</vt:lpstr>
      <vt:lpstr>Times New Roman</vt:lpstr>
      <vt:lpstr>Calibri Light</vt:lpstr>
      <vt:lpstr>Arial</vt:lpstr>
      <vt:lpstr>Gill Sans</vt:lpstr>
      <vt:lpstr>Calibri</vt:lpstr>
      <vt:lpstr>Aptos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ECHOpresentationv2EU</dc:title>
  <dc:creator>Alba Peiro Chamarro</dc:creator>
  <cp:lastModifiedBy>Microsoft account</cp:lastModifiedBy>
  <cp:revision>107</cp:revision>
  <dcterms:created xsi:type="dcterms:W3CDTF">2006-08-16T00:00:00Z</dcterms:created>
  <dcterms:modified xsi:type="dcterms:W3CDTF">2026-08-11T12:32:23Z</dcterms:modified>
  <dc:identifier>DAFzCugD6Hk</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0x010100D92B8C46C36DD745B9016FD40206FFD5</vt:lpwstr>
  </property>
  <property fmtid="{D5CDD505-2E9C-101B-9397-08002B2CF9AE}" pid="3" name="MediaServiceImageTags">
    <vt:lpwstr/>
  </property>
</Properties>
</file>